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7" r:id="rId4"/>
    <p:sldId id="312" r:id="rId5"/>
    <p:sldId id="269" r:id="rId6"/>
    <p:sldId id="268" r:id="rId7"/>
    <p:sldId id="270" r:id="rId8"/>
    <p:sldId id="297" r:id="rId9"/>
    <p:sldId id="316" r:id="rId10"/>
    <p:sldId id="260" r:id="rId11"/>
    <p:sldId id="263" r:id="rId12"/>
    <p:sldId id="313" r:id="rId13"/>
    <p:sldId id="314" r:id="rId14"/>
    <p:sldId id="315" r:id="rId15"/>
    <p:sldId id="317" r:id="rId16"/>
    <p:sldId id="264" r:id="rId17"/>
    <p:sldId id="265" r:id="rId18"/>
    <p:sldId id="298" r:id="rId19"/>
    <p:sldId id="291" r:id="rId20"/>
    <p:sldId id="277" r:id="rId21"/>
    <p:sldId id="318" r:id="rId22"/>
    <p:sldId id="299" r:id="rId23"/>
    <p:sldId id="292" r:id="rId24"/>
    <p:sldId id="293" r:id="rId25"/>
    <p:sldId id="295" r:id="rId26"/>
    <p:sldId id="300" r:id="rId27"/>
    <p:sldId id="301" r:id="rId28"/>
    <p:sldId id="319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EF569-F106-4D20-8D4D-33A1668D62B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78316-F280-433E-A4E8-3DAB50B7C6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43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8316-F280-433E-A4E8-3DAB50B7C66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41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8316-F280-433E-A4E8-3DAB50B7C66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05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3186-7281-48C8-8742-9309F065D19B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6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3186-7281-48C8-8742-9309F065D19B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6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06B6D-2DC4-40DD-8712-DBC3CE3FE8EC}" type="slidenum">
              <a:rPr lang="it-IT" smtClean="0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1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3186-7281-48C8-8742-9309F065D19B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46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3186-7281-48C8-8742-9309F065D19B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46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3186-7281-48C8-8742-9309F065D19B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46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74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32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43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6222-EF15-4A1B-B01F-92473C8D606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41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CD058-1D45-4EF5-AAF5-C8D78CECE99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44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5E04-5090-43AF-AF5E-11EF76302E7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35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0FEE-457A-47AB-815C-B7188375EBE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62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D91B-B215-49DE-80EA-C79133F51C6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3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C914-FC20-4D94-8E2F-9CA8EC414AB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9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2C72-5CA8-443F-AD4F-1F437356BBC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62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45F9-42D8-4F76-AB1B-14763E6B9A9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6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47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BB55-53FF-48C5-A19F-F32A1C87AB3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3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53D4-37A9-4D15-A100-5C86B60EFC5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92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92E29-8EDD-42AC-B0A6-98581540F6B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4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00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1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36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61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34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35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8B09-7FCF-4315-8A21-351D9010DC2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E447-7391-4EFD-B6C9-FD253AC308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34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98B88-22E6-4F8B-88F7-C2530FE30A67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1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guida per la gestione nutrizionale del paziente a rischio di malnutrizione o malnutrito</a:t>
            </a:r>
            <a:br>
              <a:rPr lang="it-IT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Nutrizionale Aziendale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 descr="logo%20piccol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226003" cy="68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 descr="Should we cut the carbs and opt for fats?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4293870" cy="209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9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640960" cy="1143000"/>
          </a:xfrm>
          <a:solidFill>
            <a:schemeClr val="bg1"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it-IT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Indicazioni dietetiche </a:t>
            </a:r>
            <a:r>
              <a:rPr lang="it-IT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it-IT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alimentazione </a:t>
            </a:r>
            <a:r>
              <a:rPr lang="it-IT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equilibrata</a:t>
            </a:r>
            <a:r>
              <a:rPr lang="it-IT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8965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it-IT" sz="2800" dirty="0" smtClean="0"/>
              <a:t>Suddividere l’alimentazione su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pasti/die </a:t>
            </a:r>
            <a:r>
              <a:rPr lang="it-IT" sz="2800" dirty="0" smtClean="0"/>
              <a:t>(colazione-spuntino-pranzo-merenda-cena)</a:t>
            </a:r>
          </a:p>
          <a:p>
            <a:r>
              <a:rPr lang="it-IT" sz="2800" dirty="0" smtClean="0"/>
              <a:t>Inserire spuntino e merenda regolarmente</a:t>
            </a:r>
          </a:p>
          <a:p>
            <a:r>
              <a:rPr lang="it-IT" sz="2800" dirty="0" smtClean="0"/>
              <a:t>Assumere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pasti principali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nutrizionalmente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completi: </a:t>
            </a:r>
            <a:r>
              <a:rPr lang="it-IT" sz="2800" dirty="0"/>
              <a:t>car</a:t>
            </a:r>
            <a:r>
              <a:rPr lang="it-IT" sz="2800" dirty="0" smtClean="0"/>
              <a:t>boidrati da cereali o derivati + proteine da carne, pesce, formaggi o uova + verdura e frutta)</a:t>
            </a:r>
          </a:p>
          <a:p>
            <a:r>
              <a:rPr lang="it-IT" sz="2800" dirty="0" smtClean="0"/>
              <a:t>E’ possibile assumere un piatto unico tipo pasta ragù/pasta tonno/pasta e legumi/pasta e ricotta, minestrina con uovo, ecc.</a:t>
            </a:r>
          </a:p>
          <a:p>
            <a:r>
              <a:rPr lang="it-IT" sz="2800" dirty="0" smtClean="0"/>
              <a:t>Prediligere una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 ricca di cereali integrali,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verdure,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frutta </a:t>
            </a:r>
            <a:r>
              <a:rPr lang="it-IT" sz="2800" dirty="0"/>
              <a:t>e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legumi</a:t>
            </a:r>
            <a:r>
              <a:rPr lang="it-IT" sz="2800" dirty="0"/>
              <a:t> </a:t>
            </a:r>
            <a:r>
              <a:rPr lang="it-IT" sz="2800" dirty="0" smtClean="0"/>
              <a:t>(N</a:t>
            </a:r>
            <a:r>
              <a:rPr lang="it-IT" sz="2800" dirty="0"/>
              <a:t>. 2 porzioni frutta + n. 2 </a:t>
            </a:r>
            <a:r>
              <a:rPr lang="it-IT" sz="2800" dirty="0" smtClean="0"/>
              <a:t>verdure/die)</a:t>
            </a:r>
            <a:r>
              <a:rPr lang="it-IT" sz="2800" dirty="0"/>
              <a:t> </a:t>
            </a:r>
            <a:endParaRPr lang="it-IT" sz="2800" dirty="0" smtClean="0"/>
          </a:p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Alternare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fonti proteiche </a:t>
            </a:r>
            <a:r>
              <a:rPr lang="it-IT" sz="2800" dirty="0"/>
              <a:t> </a:t>
            </a:r>
            <a:r>
              <a:rPr lang="it-IT" sz="2800" dirty="0" smtClean="0"/>
              <a:t>(</a:t>
            </a:r>
            <a:r>
              <a:rPr lang="it-IT" sz="2800" i="1" dirty="0" smtClean="0"/>
              <a:t>prediligere pesce</a:t>
            </a:r>
            <a:r>
              <a:rPr lang="it-IT" sz="2800" i="1" dirty="0"/>
              <a:t>, carni bianche e </a:t>
            </a:r>
            <a:r>
              <a:rPr lang="it-IT" sz="2800" i="1" dirty="0" smtClean="0"/>
              <a:t>legumi</a:t>
            </a:r>
            <a:r>
              <a:rPr lang="it-IT" sz="2800" dirty="0" smtClean="0"/>
              <a:t>)</a:t>
            </a:r>
            <a:endParaRPr lang="it-IT" sz="2800" dirty="0"/>
          </a:p>
          <a:p>
            <a:r>
              <a:rPr lang="it-IT" sz="2800" dirty="0" smtClean="0"/>
              <a:t>Prediligere come condimento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l’olio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extravergine di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 </a:t>
            </a:r>
            <a:r>
              <a:rPr lang="it-IT" sz="2800" dirty="0" smtClean="0"/>
              <a:t>(</a:t>
            </a:r>
            <a:r>
              <a:rPr lang="it-IT" sz="2800" i="1" dirty="0" smtClean="0"/>
              <a:t>evitare grassi da </a:t>
            </a:r>
            <a:r>
              <a:rPr lang="it-IT" sz="2800" dirty="0"/>
              <a:t>condimento di origine animale)</a:t>
            </a:r>
          </a:p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Ridurre il consumo di sale </a:t>
            </a:r>
            <a:r>
              <a:rPr lang="it-IT" sz="2800" dirty="0"/>
              <a:t>compensando il sapore con gli aromi e le </a:t>
            </a:r>
            <a:r>
              <a:rPr lang="it-IT" sz="2800" dirty="0" smtClean="0"/>
              <a:t>spezie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609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40387"/>
              </p:ext>
            </p:extLst>
          </p:nvPr>
        </p:nvGraphicFramePr>
        <p:xfrm>
          <a:off x="467544" y="1484784"/>
          <a:ext cx="8229600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264"/>
                <a:gridCol w="3096344"/>
                <a:gridCol w="2756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PASTI DELLA GIORNATA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Alimenti principali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Alternative proposte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dirty="0" smtClean="0"/>
                        <a:t>* Latte </a:t>
                      </a:r>
                      <a:r>
                        <a:rPr lang="it-IT" sz="1600" baseline="0" dirty="0" smtClean="0"/>
                        <a:t>una tazza                    </a:t>
                      </a:r>
                      <a:r>
                        <a:rPr lang="it-IT" sz="1600" dirty="0" smtClean="0"/>
                        <a:t>oppure </a:t>
                      </a:r>
                      <a:endParaRPr lang="it-IT" sz="16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baseline="0" dirty="0" smtClean="0"/>
                    </a:p>
                    <a:p>
                      <a:r>
                        <a:rPr lang="it-IT" sz="1600" dirty="0" smtClean="0"/>
                        <a:t>* Fette biscottate n.3-4         </a:t>
                      </a:r>
                      <a:r>
                        <a:rPr lang="it-IT" sz="1600" kern="1200" dirty="0" smtClean="0"/>
                        <a:t>oppure</a:t>
                      </a:r>
                      <a:endParaRPr lang="it-IT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Yogurt alla frutta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biscotti secchi n. 4-6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baseline="0" dirty="0" smtClean="0"/>
                        <a:t>un piccolo panino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SPUNTINO</a:t>
                      </a:r>
                      <a:endParaRPr lang="it-IT" b="1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* Frutta fresca                        </a:t>
                      </a:r>
                      <a:r>
                        <a:rPr lang="it-IT" sz="1600" kern="1200" dirty="0" smtClean="0"/>
                        <a:t>oppure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 smtClean="0"/>
                        <a:t>Mousse di frutta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 smtClean="0"/>
                        <a:t>yogurt alla frutta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PRANZO</a:t>
                      </a:r>
                    </a:p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CENA</a:t>
                      </a:r>
                      <a:endParaRPr lang="it-IT" b="1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dirty="0" smtClean="0"/>
                        <a:t>* Primo</a:t>
                      </a:r>
                      <a:r>
                        <a:rPr lang="it-IT" sz="1600" baseline="0" dirty="0" smtClean="0"/>
                        <a:t> piatto </a:t>
                      </a:r>
                      <a:r>
                        <a:rPr lang="it-IT" sz="1600" dirty="0" smtClean="0"/>
                        <a:t>asciutto o in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dirty="0" smtClean="0"/>
                        <a:t>   brodo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dirty="0" smtClean="0"/>
                        <a:t>* Carne</a:t>
                      </a:r>
                      <a:r>
                        <a:rPr lang="it-IT" sz="1600" baseline="0" dirty="0" smtClean="0"/>
                        <a:t> una fettina               </a:t>
                      </a:r>
                      <a:r>
                        <a:rPr lang="it-IT" sz="1600" kern="1200" dirty="0" smtClean="0"/>
                        <a:t>oppure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it-IT" sz="1600" kern="12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it-IT" sz="1600" kern="12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kern="1200" baseline="0" dirty="0" smtClean="0"/>
                        <a:t>* Verdura e Frutta</a:t>
                      </a:r>
                      <a:endParaRPr lang="it-IT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kern="1200" dirty="0" smtClean="0"/>
                    </a:p>
                    <a:p>
                      <a:endParaRPr lang="it-IT" sz="1600" kern="1200" dirty="0" smtClean="0"/>
                    </a:p>
                    <a:p>
                      <a:endParaRPr lang="it-IT" sz="800" kern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pesce una porzione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formaggio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uova</a:t>
                      </a:r>
                      <a:endParaRPr lang="it-IT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MERENDA</a:t>
                      </a:r>
                      <a:endParaRPr lang="it-IT" b="1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dirty="0" smtClean="0"/>
                        <a:t>* Tè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it-IT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* Biscotti</a:t>
                      </a:r>
                      <a:r>
                        <a:rPr lang="it-IT" sz="1600" kern="1200" baseline="0" dirty="0" smtClean="0"/>
                        <a:t> secchi n. 4-6          </a:t>
                      </a:r>
                      <a:r>
                        <a:rPr lang="it-IT" sz="1600" kern="1200" dirty="0" smtClean="0"/>
                        <a:t>oppure</a:t>
                      </a:r>
                      <a:endParaRPr lang="it-IT" sz="16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* Spremuta fresca</a:t>
                      </a:r>
                      <a:r>
                        <a:rPr lang="it-IT" sz="1600" baseline="0" dirty="0" smtClean="0"/>
                        <a:t> </a:t>
                      </a:r>
                      <a:endParaRPr lang="it-IT" sz="1600" dirty="0" smtClean="0"/>
                    </a:p>
                    <a:p>
                      <a:endParaRPr lang="it-IT" sz="8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dirty="0" smtClean="0"/>
                        <a:t>* Fette biscottate n. 2</a:t>
                      </a:r>
                      <a:r>
                        <a:rPr lang="it-IT" sz="1600" baseline="0" dirty="0" smtClean="0"/>
                        <a:t> con 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baseline="0" dirty="0" smtClean="0"/>
                        <a:t>   marmellata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bg1">
              <a:alpha val="47000"/>
            </a:schemeClr>
          </a:solidFill>
        </p:spPr>
        <p:txBody>
          <a:bodyPr>
            <a:noAutofit/>
          </a:bodyPr>
          <a:lstStyle/>
          <a:p>
            <a:r>
              <a:rPr lang="it-IT" sz="4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ideale dei pasti</a:t>
            </a:r>
            <a:endParaRPr lang="it-IT" sz="4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33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it-IT" sz="4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Consigli nutrizionali per pz </a:t>
            </a:r>
            <a:r>
              <a:rPr lang="it-IT" sz="4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difficoltà a deglutire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 smtClean="0"/>
              <a:t>Assumere </a:t>
            </a:r>
            <a:r>
              <a:rPr lang="it-IT" sz="1400" dirty="0"/>
              <a:t>n. 5-6 piccoli pasti al giorno (pasti piccoli e frequenti)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/>
              <a:t>Assumere alimenti </a:t>
            </a:r>
            <a:r>
              <a:rPr lang="it-IT" sz="1400" dirty="0" smtClean="0"/>
              <a:t>frullati e/o omogeneizzati </a:t>
            </a:r>
            <a:endParaRPr lang="it-IT" sz="1400" dirty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/>
              <a:t>Evitare gli alimenti a doppia consistenza come minestrina (brodo + pastina/riso), minestrone (brodo + verdure a pezzi + riso/pasta)  ed evitare il riso e tutti i cereali in chicco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 smtClean="0"/>
              <a:t>Come </a:t>
            </a:r>
            <a:r>
              <a:rPr lang="it-IT" sz="1400" dirty="0"/>
              <a:t>primo piatto semolino o crema di riso o di mais e tapioca o altra crema di cereali, preparati con brodo di carne o di verdure oppure </a:t>
            </a:r>
            <a:r>
              <a:rPr lang="it-IT" sz="1400" dirty="0" smtClean="0"/>
              <a:t>in passato </a:t>
            </a:r>
            <a:r>
              <a:rPr lang="it-IT" sz="1400" dirty="0"/>
              <a:t>di verdure 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 smtClean="0"/>
              <a:t>Carne</a:t>
            </a:r>
            <a:r>
              <a:rPr lang="it-IT" sz="1400" dirty="0"/>
              <a:t>, prosciutto cotto o pesce devono essere frullati e poi aggiunti al primo piatto oppure al purè oppure alla verdura </a:t>
            </a:r>
            <a:r>
              <a:rPr lang="it-IT" sz="1400" dirty="0" smtClean="0"/>
              <a:t>frullata; privare </a:t>
            </a:r>
            <a:r>
              <a:rPr lang="it-IT" sz="1400" dirty="0"/>
              <a:t>la carne di pelle e di tutte le parti fibrose, tagliarla in piccoli pezzi prima di frullarla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 smtClean="0"/>
              <a:t>In sostituzione di carne/pesce frullati </a:t>
            </a:r>
            <a:r>
              <a:rPr lang="it-IT" sz="1400" dirty="0"/>
              <a:t>si possono utilizzare gli omogeneizzati per l’infanzia già </a:t>
            </a:r>
            <a:r>
              <a:rPr lang="it-IT" sz="1400" dirty="0" smtClean="0"/>
              <a:t>pronti</a:t>
            </a:r>
            <a:endParaRPr lang="it-IT" sz="1400" dirty="0"/>
          </a:p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 smtClean="0"/>
              <a:t>I </a:t>
            </a:r>
            <a:r>
              <a:rPr lang="it-IT" sz="1400" dirty="0"/>
              <a:t>formaggi </a:t>
            </a:r>
            <a:r>
              <a:rPr lang="it-IT" sz="1400" dirty="0" smtClean="0"/>
              <a:t>da preferire sono cremosi </a:t>
            </a:r>
            <a:r>
              <a:rPr lang="it-IT" sz="1400" dirty="0"/>
              <a:t>che si sciolgano amalgamandosi bene alla verdura frullata oppure al primo piatto e non formaggi che tendono a fare fili o ad appiccicarsi ai denti o al palato (es: no </a:t>
            </a:r>
            <a:r>
              <a:rPr lang="it-IT" sz="1400" dirty="0" smtClean="0"/>
              <a:t>mozzarella, no crescenza, no scamorza, </a:t>
            </a:r>
            <a:r>
              <a:rPr lang="it-IT" sz="1400" dirty="0" err="1" smtClean="0"/>
              <a:t>ecc</a:t>
            </a:r>
            <a:r>
              <a:rPr lang="it-IT" sz="1400" dirty="0" smtClean="0"/>
              <a:t>)</a:t>
            </a:r>
            <a:endParaRPr lang="it-IT" sz="1400" dirty="0"/>
          </a:p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/>
              <a:t>Frutta e verdura fresche private della buccia semi e filamenti devono essere frullate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 smtClean="0"/>
              <a:t>I </a:t>
            </a:r>
            <a:r>
              <a:rPr lang="it-IT" sz="1400" dirty="0"/>
              <a:t>legumi devono essere sempre ben cotti, frullati e passati al setaccio 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 smtClean="0"/>
              <a:t>Arricchire </a:t>
            </a:r>
            <a:r>
              <a:rPr lang="it-IT" sz="1400" dirty="0"/>
              <a:t>i piatti con panna o altre salse per rendere le preparazioni più cremose, appetitose e più nutrienti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/>
              <a:t>Aggiungere un cucchiaio di olio e di parmigiano nei piatti per rinforzarli 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/>
              <a:t>Le uova possono essere aggiunte nelle preparazioni facendole sciogliere ed amalgamare durante la cottura dei piatti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/>
              <a:t>Preferire degli spuntini con yogurt cremoso (NO con pezzi di frutta) oppure latte in cui sciogliere fette biscottate oppure biscotti granulari  oppure dei frullati cremosi di frutta, latte e biscotti 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1400" dirty="0" smtClean="0"/>
              <a:t>Valutare necessità ad addensare i </a:t>
            </a:r>
            <a:r>
              <a:rPr lang="it-IT" sz="1400" dirty="0"/>
              <a:t>liquidi (acqua o succhi di frutta o tè/tisane, </a:t>
            </a:r>
            <a:r>
              <a:rPr lang="it-IT" sz="1400" dirty="0" err="1"/>
              <a:t>ecc</a:t>
            </a:r>
            <a:r>
              <a:rPr lang="it-IT" sz="1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8064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797682"/>
              </p:ext>
            </p:extLst>
          </p:nvPr>
        </p:nvGraphicFramePr>
        <p:xfrm>
          <a:off x="323528" y="1412776"/>
          <a:ext cx="8496944" cy="512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3458"/>
                <a:gridCol w="3196931"/>
                <a:gridCol w="28465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PASTI DELLA GIORNATA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Alimenti principali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Alternative proposte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dirty="0" smtClean="0"/>
                        <a:t>* Latte </a:t>
                      </a:r>
                      <a:r>
                        <a:rPr lang="it-IT" sz="1600" baseline="0" dirty="0" smtClean="0"/>
                        <a:t>una tazza                    </a:t>
                      </a:r>
                      <a:r>
                        <a:rPr lang="it-IT" sz="1600" dirty="0" smtClean="0"/>
                        <a:t>oppure </a:t>
                      </a:r>
                      <a:endParaRPr lang="it-IT" sz="16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dirty="0" smtClean="0"/>
                        <a:t>* Fette biscottate                   </a:t>
                      </a:r>
                      <a:r>
                        <a:rPr lang="it-IT" sz="1600" kern="1200" dirty="0" smtClean="0"/>
                        <a:t>oppure</a:t>
                      </a:r>
                      <a:endParaRPr lang="it-IT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kern="1200" dirty="0" smtClean="0"/>
                        <a:t>   frullate,</a:t>
                      </a:r>
                      <a:r>
                        <a:rPr lang="it-IT" sz="1600" kern="1200" baseline="0" dirty="0" smtClean="0"/>
                        <a:t> </a:t>
                      </a:r>
                      <a:r>
                        <a:rPr lang="it-IT" sz="1600" kern="1200" dirty="0" smtClean="0"/>
                        <a:t>sciolte nel 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Yogurt cremoso alla frutta senza pezzi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biscotti infanzia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Biscotto granulare</a:t>
                      </a:r>
                      <a:r>
                        <a:rPr lang="it-IT" sz="1600" baseline="0" dirty="0" smtClean="0"/>
                        <a:t> </a:t>
                      </a:r>
                      <a:endParaRPr lang="it-IT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SPUNTINO</a:t>
                      </a:r>
                      <a:endParaRPr lang="it-IT" b="1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* Mousse di frutta                 </a:t>
                      </a:r>
                      <a:r>
                        <a:rPr lang="it-IT" sz="1600" kern="1200" dirty="0" smtClean="0"/>
                        <a:t>oppure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omogeneizzato di frutta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yogurt cremoso senza pezzi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PRANZO</a:t>
                      </a:r>
                    </a:p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CENA</a:t>
                      </a:r>
                      <a:endParaRPr lang="it-IT" b="1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dirty="0" smtClean="0"/>
                        <a:t>* Semolino</a:t>
                      </a:r>
                      <a:r>
                        <a:rPr lang="it-IT" sz="1600" baseline="0" dirty="0" smtClean="0"/>
                        <a:t>                              oppure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   sciolto nel brodo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   o in passato verdure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dirty="0" smtClean="0"/>
                        <a:t>* Carne</a:t>
                      </a:r>
                      <a:r>
                        <a:rPr lang="it-IT" sz="1600" baseline="0" dirty="0" smtClean="0"/>
                        <a:t> frullata                      </a:t>
                      </a:r>
                      <a:r>
                        <a:rPr lang="it-IT" sz="1600" kern="1200" dirty="0" smtClean="0"/>
                        <a:t>oppure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it-IT" sz="1600" kern="12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it-IT" sz="1600" kern="12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1600" kern="12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kern="1200" baseline="0" dirty="0" smtClean="0"/>
                        <a:t>* Verdura frullata</a:t>
                      </a:r>
                      <a:endParaRPr lang="it-IT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Crema di cereali (di riso, mais e tapioca,</a:t>
                      </a:r>
                      <a:r>
                        <a:rPr lang="it-IT" sz="1600" kern="1200" baseline="0" dirty="0" smtClean="0"/>
                        <a:t> farina di mais, </a:t>
                      </a:r>
                      <a:r>
                        <a:rPr lang="it-IT" sz="1600" kern="1200" baseline="0" dirty="0" err="1" smtClean="0"/>
                        <a:t>ecc</a:t>
                      </a:r>
                      <a:r>
                        <a:rPr lang="it-IT" sz="1600" kern="1200" baseline="0" dirty="0" smtClean="0"/>
                        <a:t>)</a:t>
                      </a:r>
                      <a:endParaRPr lang="it-IT" sz="1600" kern="1200" dirty="0" smtClean="0"/>
                    </a:p>
                    <a:p>
                      <a:endParaRPr lang="it-IT" sz="800" kern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Pesce frullato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Prosciutto cotto frullato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Formaggio cremoso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Uova</a:t>
                      </a:r>
                      <a:endParaRPr lang="it-IT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MERENDA</a:t>
                      </a:r>
                      <a:endParaRPr lang="it-IT" b="1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* Yogurt cremoso                   </a:t>
                      </a:r>
                      <a:r>
                        <a:rPr lang="it-IT" sz="1600" kern="1200" baseline="0" dirty="0" smtClean="0"/>
                        <a:t> </a:t>
                      </a:r>
                      <a:r>
                        <a:rPr lang="it-IT" sz="1600" kern="1200" dirty="0" smtClean="0"/>
                        <a:t>oppure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    senza pezzi</a:t>
                      </a:r>
                      <a:endParaRPr lang="it-IT" sz="16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Budino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Frullato di </a:t>
                      </a:r>
                      <a:r>
                        <a:rPr lang="it-IT" sz="1600" dirty="0" err="1" smtClean="0"/>
                        <a:t>latte+frutta+biscotti</a:t>
                      </a:r>
                      <a:endParaRPr lang="it-IT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bg1">
              <a:alpha val="47000"/>
            </a:schemeClr>
          </a:solidFill>
        </p:spPr>
        <p:txBody>
          <a:bodyPr>
            <a:noAutofit/>
          </a:bodyPr>
          <a:lstStyle/>
          <a:p>
            <a:r>
              <a:rPr lang="it-IT" sz="4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ideale dei pasti con dieta frullata</a:t>
            </a:r>
            <a:endParaRPr lang="it-IT" sz="4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14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379873"/>
              </p:ext>
            </p:extLst>
          </p:nvPr>
        </p:nvGraphicFramePr>
        <p:xfrm>
          <a:off x="323528" y="715097"/>
          <a:ext cx="8496944" cy="512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3458"/>
                <a:gridCol w="3196931"/>
                <a:gridCol w="28465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PASTI DELLA GIORNATA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Alimenti principali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Alternative proposte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dirty="0" smtClean="0"/>
                        <a:t>* Latte </a:t>
                      </a:r>
                      <a:r>
                        <a:rPr lang="it-IT" sz="1600" baseline="0" dirty="0" smtClean="0"/>
                        <a:t>una tazza                    </a:t>
                      </a:r>
                      <a:r>
                        <a:rPr lang="it-IT" sz="1600" dirty="0" smtClean="0"/>
                        <a:t>oppure </a:t>
                      </a:r>
                      <a:endParaRPr lang="it-IT" sz="16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dirty="0" smtClean="0"/>
                        <a:t>* Fette biscottate                   </a:t>
                      </a:r>
                      <a:r>
                        <a:rPr lang="it-IT" sz="1600" kern="1200" dirty="0" smtClean="0"/>
                        <a:t>oppure</a:t>
                      </a:r>
                      <a:endParaRPr lang="it-IT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kern="1200" dirty="0" smtClean="0"/>
                        <a:t>   frullate,</a:t>
                      </a:r>
                      <a:r>
                        <a:rPr lang="it-IT" sz="1600" kern="1200" baseline="0" dirty="0" smtClean="0"/>
                        <a:t> </a:t>
                      </a:r>
                      <a:r>
                        <a:rPr lang="it-IT" sz="1600" kern="1200" dirty="0" smtClean="0"/>
                        <a:t>sciolte nel 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Yogurt cremoso alla frutta senza pezzi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biscotti infanzia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Biscotto granulare</a:t>
                      </a:r>
                      <a:r>
                        <a:rPr lang="it-IT" sz="1600" baseline="0" dirty="0" smtClean="0"/>
                        <a:t> </a:t>
                      </a:r>
                      <a:endParaRPr lang="it-IT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SPUNTINO</a:t>
                      </a:r>
                      <a:endParaRPr lang="it-IT" b="1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* Mousse di frutta                 </a:t>
                      </a:r>
                      <a:r>
                        <a:rPr lang="it-IT" sz="1600" kern="1200" dirty="0" smtClean="0"/>
                        <a:t>oppure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omogeneizzato di frutta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yogurt cremoso senza pezzi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PRANZO</a:t>
                      </a:r>
                    </a:p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CENA </a:t>
                      </a:r>
                      <a:r>
                        <a:rPr lang="it-IT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it-IT" b="1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dirty="0" smtClean="0"/>
                        <a:t>* Semolino</a:t>
                      </a:r>
                      <a:r>
                        <a:rPr lang="it-IT" sz="1600" baseline="0" dirty="0" smtClean="0"/>
                        <a:t>                              oppure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   sciolto nel brodo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   o in passato verdure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8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dirty="0" smtClean="0"/>
                        <a:t>* Carne</a:t>
                      </a:r>
                      <a:r>
                        <a:rPr lang="it-IT" sz="1600" baseline="0" dirty="0" smtClean="0"/>
                        <a:t> frullata                      </a:t>
                      </a:r>
                      <a:r>
                        <a:rPr lang="it-IT" sz="1600" kern="1200" dirty="0" smtClean="0"/>
                        <a:t>oppure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it-IT" sz="1600" kern="120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it-IT" sz="1600" kern="12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it-IT" sz="1600" kern="12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sz="1600" kern="1200" baseline="0" dirty="0" smtClean="0"/>
                        <a:t>* Verdura frullata</a:t>
                      </a:r>
                      <a:endParaRPr lang="it-IT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Crema di cereali (di riso, mais e tapioca,</a:t>
                      </a:r>
                      <a:r>
                        <a:rPr lang="it-IT" sz="1600" kern="1200" baseline="0" dirty="0" smtClean="0"/>
                        <a:t> farina di mais, </a:t>
                      </a:r>
                      <a:r>
                        <a:rPr lang="it-IT" sz="1600" kern="1200" baseline="0" dirty="0" err="1" smtClean="0"/>
                        <a:t>ecc</a:t>
                      </a:r>
                      <a:r>
                        <a:rPr lang="it-IT" sz="1600" kern="1200" baseline="0" dirty="0" smtClean="0"/>
                        <a:t>)</a:t>
                      </a:r>
                      <a:endParaRPr lang="it-IT" sz="1600" kern="1200" dirty="0" smtClean="0"/>
                    </a:p>
                    <a:p>
                      <a:endParaRPr lang="it-IT" sz="800" kern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Pesce frullato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Prosciutto cotto frullato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Formaggio cremoso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kern="1200" dirty="0" smtClean="0"/>
                        <a:t>Uova</a:t>
                      </a:r>
                      <a:endParaRPr lang="it-IT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MERENDA</a:t>
                      </a:r>
                      <a:endParaRPr lang="it-IT" b="1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* Yogurt cremoso                   </a:t>
                      </a:r>
                      <a:r>
                        <a:rPr lang="it-IT" sz="1600" kern="1200" baseline="0" dirty="0" smtClean="0"/>
                        <a:t> </a:t>
                      </a:r>
                      <a:r>
                        <a:rPr lang="it-IT" sz="1600" kern="1200" dirty="0" smtClean="0"/>
                        <a:t>oppure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    senza pezzi</a:t>
                      </a:r>
                      <a:endParaRPr lang="it-IT" sz="16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Budino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it-IT" sz="1600" dirty="0" smtClean="0"/>
                        <a:t>Frullato di </a:t>
                      </a:r>
                      <a:r>
                        <a:rPr lang="it-IT" sz="1600" dirty="0" err="1" smtClean="0"/>
                        <a:t>latte+frutta+biscotti</a:t>
                      </a:r>
                      <a:endParaRPr lang="it-IT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  <a:solidFill>
            <a:schemeClr val="bg1">
              <a:alpha val="47000"/>
            </a:schemeClr>
          </a:solidFill>
        </p:spPr>
        <p:txBody>
          <a:bodyPr>
            <a:noAutofit/>
          </a:bodyPr>
          <a:lstStyle/>
          <a:p>
            <a:r>
              <a:rPr lang="it-IT" sz="3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ideale dei pasti con dieta frullata</a:t>
            </a:r>
            <a:endParaRPr lang="it-IT" sz="32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0224" y="5946929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it-IT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i="1" dirty="0"/>
              <a:t>E’ possibile proporre un unico piatto associando il primo piatto di crema di cereali cotto nel passato di verdure in cui inserire secondo piatto frullato (o eventualmente usando l’omogeneizzato di carne/pesce/</a:t>
            </a:r>
            <a:r>
              <a:rPr lang="it-IT" sz="1400" i="1" dirty="0" err="1"/>
              <a:t>ecc</a:t>
            </a:r>
            <a:r>
              <a:rPr lang="it-IT" sz="1400" i="1" dirty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23256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it-IT" sz="4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Pz </a:t>
            </a:r>
            <a:r>
              <a:rPr lang="it-IT" sz="4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alimentazione </a:t>
            </a:r>
            <a:r>
              <a:rPr lang="it-IT" sz="4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scarsa?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/>
          </a:bodyPr>
          <a:lstStyle/>
          <a:p>
            <a:pPr>
              <a:buClr>
                <a:srgbClr val="009900"/>
              </a:buClr>
              <a:buFont typeface="Calibri" pitchFamily="34" charset="0"/>
              <a:buChar char="→"/>
            </a:pPr>
            <a:r>
              <a:rPr lang="it-IT" sz="2400" dirty="0" smtClean="0"/>
              <a:t>Mantenere i pasti piccoli e frequenti durante il giorno (5 pasti/die)</a:t>
            </a:r>
          </a:p>
          <a:p>
            <a:pPr>
              <a:buClr>
                <a:srgbClr val="009900"/>
              </a:buClr>
              <a:buFont typeface="Calibri" pitchFamily="34" charset="0"/>
              <a:buChar char="→"/>
            </a:pPr>
            <a:r>
              <a:rPr lang="it-IT" sz="2400" dirty="0"/>
              <a:t>Tenere sempre a portata di mano uno </a:t>
            </a:r>
            <a:r>
              <a:rPr lang="it-IT" sz="2400" dirty="0" smtClean="0"/>
              <a:t>spuntino/snack (no appena prima del pasto)</a:t>
            </a:r>
          </a:p>
          <a:p>
            <a:pPr>
              <a:buClr>
                <a:srgbClr val="009900"/>
              </a:buClr>
              <a:buFont typeface="Calibri" pitchFamily="34" charset="0"/>
              <a:buChar char="→"/>
            </a:pPr>
            <a:r>
              <a:rPr lang="it-IT" sz="2400" dirty="0"/>
              <a:t>Non bere quantità eccessiva di </a:t>
            </a:r>
            <a:r>
              <a:rPr lang="it-IT" sz="2400" dirty="0" smtClean="0"/>
              <a:t>acqua/liquidi a ridosso dei pasti</a:t>
            </a:r>
          </a:p>
          <a:p>
            <a:pPr>
              <a:buClr>
                <a:srgbClr val="009900"/>
              </a:buClr>
              <a:buFont typeface="Calibri" pitchFamily="34" charset="0"/>
              <a:buChar char="→"/>
            </a:pPr>
            <a:r>
              <a:rPr lang="it-IT" sz="2400" dirty="0" smtClean="0"/>
              <a:t>Assicurare una quota proteica adeguata (</a:t>
            </a:r>
            <a:r>
              <a:rPr lang="it-IT" sz="2400" dirty="0" err="1" smtClean="0"/>
              <a:t>ev</a:t>
            </a:r>
            <a:r>
              <a:rPr lang="it-IT" sz="2400" dirty="0" smtClean="0"/>
              <a:t> piatti unici)</a:t>
            </a:r>
          </a:p>
          <a:p>
            <a:pPr>
              <a:buClr>
                <a:srgbClr val="009900"/>
              </a:buClr>
              <a:buFont typeface="Calibri" pitchFamily="34" charset="0"/>
              <a:buChar char="→"/>
            </a:pPr>
            <a:r>
              <a:rPr lang="it-IT" sz="2400" dirty="0" smtClean="0"/>
              <a:t>Aumentare </a:t>
            </a:r>
            <a:r>
              <a:rPr lang="it-IT" sz="2400" dirty="0"/>
              <a:t>gli apporti </a:t>
            </a:r>
            <a:r>
              <a:rPr lang="it-IT" sz="2400" dirty="0" smtClean="0"/>
              <a:t>nutrizionali senza aumentare i volumi dei pasti ma aumentandone la densità calorica.</a:t>
            </a:r>
          </a:p>
          <a:p>
            <a:pPr marL="0" indent="0">
              <a:buClr>
                <a:srgbClr val="009900"/>
              </a:buClr>
              <a:buNone/>
            </a:pPr>
            <a:r>
              <a:rPr lang="it-IT" sz="2400" dirty="0"/>
              <a:t> </a:t>
            </a:r>
            <a:r>
              <a:rPr lang="it-IT" sz="2400" dirty="0" smtClean="0"/>
              <a:t>    </a:t>
            </a:r>
            <a:r>
              <a:rPr lang="it-IT" sz="24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</a:t>
            </a:r>
            <a:r>
              <a:rPr lang="it-IT" sz="2400" dirty="0" smtClean="0"/>
              <a:t>: +olio; +grana; alternare al pane la focaccia (no </a:t>
            </a:r>
            <a:r>
              <a:rPr lang="it-IT" sz="2400" dirty="0" err="1" smtClean="0"/>
              <a:t>disfagici</a:t>
            </a:r>
            <a:r>
              <a:rPr lang="it-IT" sz="2400" dirty="0" smtClean="0"/>
              <a:t>);  </a:t>
            </a:r>
          </a:p>
          <a:p>
            <a:pPr marL="0" indent="0">
              <a:buClr>
                <a:srgbClr val="009900"/>
              </a:buClr>
              <a:buNone/>
            </a:pPr>
            <a:r>
              <a:rPr lang="it-IT" sz="2400" dirty="0"/>
              <a:t> </a:t>
            </a:r>
            <a:r>
              <a:rPr lang="it-IT" sz="2400" dirty="0" smtClean="0"/>
              <a:t>    arricchire i piatti con formaggi cremosi/uovo/panna, assumere latte </a:t>
            </a:r>
          </a:p>
          <a:p>
            <a:pPr marL="0" indent="0">
              <a:buClr>
                <a:srgbClr val="009900"/>
              </a:buClr>
              <a:buNone/>
            </a:pPr>
            <a:r>
              <a:rPr lang="it-IT" sz="2400" dirty="0"/>
              <a:t> </a:t>
            </a:r>
            <a:r>
              <a:rPr lang="it-IT" sz="2400" dirty="0" smtClean="0"/>
              <a:t>    e yogurt interi, inserire la marmellata/miele a colazione (NO DIAB).</a:t>
            </a:r>
            <a:endParaRPr lang="it-IT" sz="2400" dirty="0"/>
          </a:p>
        </p:txBody>
      </p:sp>
      <p:pic>
        <p:nvPicPr>
          <p:cNvPr id="4" name="Immagine 3" descr="http://cfit.it/wp-content/uploads/2016/03/sport-nutrizione-cfit-570x35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8857" r="13508"/>
          <a:stretch/>
        </p:blipFill>
        <p:spPr bwMode="auto">
          <a:xfrm>
            <a:off x="3531982" y="5229200"/>
            <a:ext cx="2123440" cy="1518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0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35545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28083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it-IT" sz="2100" dirty="0"/>
              <a:t>Una dieta basata su queste raccomandazioni </a:t>
            </a:r>
            <a:r>
              <a:rPr lang="it-IT" sz="2100" dirty="0" smtClean="0"/>
              <a:t>è </a:t>
            </a:r>
            <a:r>
              <a:rPr lang="it-IT" sz="2100" dirty="0"/>
              <a:t>caratterizzata da alimenti </a:t>
            </a:r>
            <a:r>
              <a:rPr lang="it-IT" sz="2100" dirty="0" smtClean="0"/>
              <a:t>con </a:t>
            </a:r>
            <a:r>
              <a:rPr lang="it-IT" sz="2100" dirty="0"/>
              <a:t>alta concentrazione di vitamine, minerali e fibra e un basso contenuto di sale, grassi saturi, grassi trans, zuccheri aggiunti e carboidrati raffinati. </a:t>
            </a:r>
            <a:endParaRPr lang="it-IT" sz="2100" dirty="0" smtClean="0"/>
          </a:p>
          <a:p>
            <a:pPr marL="0" indent="0" algn="just">
              <a:buNone/>
            </a:pPr>
            <a:endParaRPr lang="it-IT" sz="2100" dirty="0"/>
          </a:p>
          <a:p>
            <a:pPr algn="just"/>
            <a:r>
              <a:rPr lang="it-IT" sz="2100" dirty="0"/>
              <a:t>Si tratta perciò di una dieta in grado di promuovere un buono stato nutrizionale e di proteggere dal rischio di carenze </a:t>
            </a:r>
            <a:r>
              <a:rPr lang="it-IT" sz="2100" dirty="0" smtClean="0"/>
              <a:t>nutrizionali.</a:t>
            </a:r>
          </a:p>
          <a:p>
            <a:pPr marL="0" indent="0" algn="just">
              <a:buNone/>
            </a:pPr>
            <a:endParaRPr lang="it-IT" sz="2100" dirty="0" smtClean="0"/>
          </a:p>
          <a:p>
            <a:pPr marL="0" indent="0" algn="just">
              <a:buNone/>
            </a:pPr>
            <a:r>
              <a:rPr lang="it-IT" sz="2100" dirty="0"/>
              <a:t/>
            </a:r>
            <a:br>
              <a:rPr lang="it-IT" sz="2100" dirty="0"/>
            </a:b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4445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it-IT" sz="4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 dell’alimentazione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Monitorare l’adeguata assunzione </a:t>
            </a:r>
            <a:r>
              <a:rPr lang="it-IT" sz="2400" dirty="0" smtClean="0"/>
              <a:t>nutrizionale: richiedere </a:t>
            </a:r>
            <a:r>
              <a:rPr lang="it-IT" sz="2400" b="1" dirty="0" smtClean="0"/>
              <a:t>compilazione di un  report degli alimenti assunti </a:t>
            </a:r>
            <a:r>
              <a:rPr lang="it-IT" sz="2400" b="1" dirty="0" smtClean="0">
                <a:solidFill>
                  <a:srgbClr val="009900"/>
                </a:solidFill>
              </a:rPr>
              <a:t>(* vedi seguente)</a:t>
            </a:r>
            <a:r>
              <a:rPr lang="it-IT" sz="2400" b="1" dirty="0" smtClean="0"/>
              <a:t>, valutare assunzione di tutti i pasti e di tutti i macronutrienti principali (carboidrati, proteine e lipidi) </a:t>
            </a:r>
          </a:p>
          <a:p>
            <a:r>
              <a:rPr lang="it-IT" sz="2400" dirty="0" smtClean="0"/>
              <a:t>Valutare </a:t>
            </a:r>
            <a:r>
              <a:rPr lang="it-IT" sz="2400" dirty="0"/>
              <a:t>gli eventuali disturbi causati dalle terapie </a:t>
            </a:r>
            <a:r>
              <a:rPr lang="it-IT" sz="2400" b="1" dirty="0"/>
              <a:t>(</a:t>
            </a:r>
            <a:r>
              <a:rPr lang="it-IT" sz="2400" b="1" u="sng" dirty="0"/>
              <a:t>minimizzare effetti collaterali dei </a:t>
            </a:r>
            <a:r>
              <a:rPr lang="it-IT" sz="2400" b="1" u="sng" dirty="0" smtClean="0"/>
              <a:t>trattamenti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Fornire aiuto e consigli sulle scelte alimentari, sugli alimenti e le bevande da assumere </a:t>
            </a:r>
            <a:r>
              <a:rPr lang="it-IT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 nutrizionali, consegnare </a:t>
            </a:r>
            <a:r>
              <a:rPr lang="it-IT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opuscolo</a:t>
            </a:r>
            <a:r>
              <a:rPr lang="it-IT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400" b="1" dirty="0" smtClean="0"/>
          </a:p>
          <a:p>
            <a:r>
              <a:rPr lang="it-IT" sz="2400" dirty="0" smtClean="0"/>
              <a:t>Favorire assunzione di cibo gradevole e di buon valore nutrizionale </a:t>
            </a:r>
            <a:endParaRPr lang="it-IT" sz="2400" b="1" dirty="0"/>
          </a:p>
          <a:p>
            <a:r>
              <a:rPr lang="it-IT" sz="2400" dirty="0" smtClean="0"/>
              <a:t>Garantire </a:t>
            </a:r>
            <a:r>
              <a:rPr lang="it-IT" sz="2400" b="1" dirty="0" smtClean="0"/>
              <a:t>l’assunzione di liquidi </a:t>
            </a:r>
            <a:r>
              <a:rPr lang="it-IT" sz="2400" dirty="0" smtClean="0"/>
              <a:t>necessari: </a:t>
            </a:r>
            <a:r>
              <a:rPr lang="it-IT" sz="2400" u="sng" dirty="0" smtClean="0"/>
              <a:t>frazionare l’assunzione di liquidi e monitorare le quantità</a:t>
            </a:r>
            <a:endParaRPr lang="it-IT" sz="2400" dirty="0" smtClean="0"/>
          </a:p>
          <a:p>
            <a:r>
              <a:rPr lang="it-IT" sz="2400" dirty="0" smtClean="0"/>
              <a:t>Modificare la </a:t>
            </a:r>
            <a:r>
              <a:rPr lang="it-IT" sz="2400" b="1" u="sng" dirty="0" smtClean="0"/>
              <a:t>consistenza dei cibi/liquidi </a:t>
            </a:r>
            <a:r>
              <a:rPr lang="it-IT" sz="2400" dirty="0" smtClean="0"/>
              <a:t>secondo la capacità </a:t>
            </a:r>
            <a:r>
              <a:rPr lang="it-IT" sz="2400" dirty="0" err="1" smtClean="0"/>
              <a:t>deglutitoria</a:t>
            </a:r>
            <a:r>
              <a:rPr lang="it-IT" sz="2400" dirty="0" smtClean="0"/>
              <a:t> verificata (es. semisolida, frullata, morbida </a:t>
            </a:r>
            <a:r>
              <a:rPr lang="it-IT" sz="2400" dirty="0" err="1" smtClean="0"/>
              <a:t>ecc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Monitoraggio del peso ove possibile</a:t>
            </a:r>
          </a:p>
        </p:txBody>
      </p:sp>
    </p:spTree>
    <p:extLst>
      <p:ext uri="{BB962C8B-B14F-4D97-AF65-F5344CB8AC3E}">
        <p14:creationId xmlns:p14="http://schemas.microsoft.com/office/powerpoint/2010/main" val="29073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t="31660" r="26990" b="16738"/>
          <a:stretch/>
        </p:blipFill>
        <p:spPr bwMode="auto">
          <a:xfrm>
            <a:off x="251520" y="284818"/>
            <a:ext cx="8564999" cy="4752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462646"/>
              </p:ext>
            </p:extLst>
          </p:nvPr>
        </p:nvGraphicFramePr>
        <p:xfrm>
          <a:off x="323528" y="4797152"/>
          <a:ext cx="8496944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1952"/>
                <a:gridCol w="2472173"/>
                <a:gridCol w="4322819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PUNTEGGIO</a:t>
                      </a:r>
                      <a:endParaRPr lang="it-IT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it-IT" sz="1800" b="1" i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Intake</a:t>
                      </a:r>
                      <a:r>
                        <a:rPr lang="it-IT" sz="1800" b="1" i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nutrizionale</a:t>
                      </a:r>
                      <a:endParaRPr lang="it-IT" sz="1800" b="1" i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Interpretazione</a:t>
                      </a:r>
                      <a:endParaRPr lang="it-IT" sz="1800" b="1" i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Da 20 a 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 </a:t>
                      </a:r>
                      <a:r>
                        <a:rPr lang="it-IT" b="1" dirty="0" err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Intake</a:t>
                      </a:r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&gt; 75%</a:t>
                      </a:r>
                      <a:endParaRPr lang="it-IT" b="1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baseline="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 Alimentazione sufficiente</a:t>
                      </a:r>
                      <a:endParaRPr lang="it-IT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Da 15 a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 </a:t>
                      </a:r>
                      <a:r>
                        <a:rPr lang="it-IT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Intake</a:t>
                      </a:r>
                      <a:r>
                        <a:rPr lang="it-IT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&gt; 50 % &lt; 75 %</a:t>
                      </a:r>
                      <a:endParaRPr lang="it-IT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@ Verificare</a:t>
                      </a:r>
                      <a:r>
                        <a:rPr lang="it-IT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necessità di integrazione</a:t>
                      </a:r>
                      <a:endParaRPr lang="it-IT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Da 10 a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 </a:t>
                      </a:r>
                      <a:r>
                        <a:rPr lang="it-IT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Intake</a:t>
                      </a:r>
                      <a:r>
                        <a:rPr lang="it-IT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 </a:t>
                      </a:r>
                      <a:r>
                        <a:rPr lang="it-IT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&gt;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25 %</a:t>
                      </a:r>
                      <a:r>
                        <a:rPr lang="it-IT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</a:t>
                      </a:r>
                      <a:r>
                        <a:rPr lang="it-IT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&lt;</a:t>
                      </a:r>
                      <a:r>
                        <a:rPr lang="it-IT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50</a:t>
                      </a:r>
                      <a:endParaRPr lang="it-IT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#</a:t>
                      </a:r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 Necessaria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</a:rPr>
                        <a:t> integrazione nutrizionale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&lt; 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it-IT" sz="1800" b="1" kern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Intake</a:t>
                      </a:r>
                      <a:r>
                        <a:rPr lang="it-IT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&lt; 25 %</a:t>
                      </a:r>
                      <a:endParaRPr lang="it-IT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#</a:t>
                      </a:r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  Necessaria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</a:rPr>
                        <a:t> integrazione nutrizionale</a:t>
                      </a:r>
                      <a:endParaRPr lang="it-IT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251521" y="44624"/>
            <a:ext cx="8564998" cy="422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di report degli apporti nutrizionali</a:t>
            </a:r>
            <a:endParaRPr lang="it-IT" sz="4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6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>
            <a:normAutofit/>
          </a:bodyPr>
          <a:lstStyle/>
          <a:p>
            <a:r>
              <a:rPr lang="it-IT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 di integrazioni </a:t>
            </a:r>
            <a:r>
              <a:rPr lang="it-IT" sz="36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nutrizionali naturali</a:t>
            </a: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968195"/>
              </p:ext>
            </p:extLst>
          </p:nvPr>
        </p:nvGraphicFramePr>
        <p:xfrm>
          <a:off x="467544" y="708744"/>
          <a:ext cx="8229600" cy="5816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Integrazione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Pz</a:t>
                      </a:r>
                      <a:r>
                        <a:rPr lang="it-IT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ricoverato </a:t>
                      </a:r>
                    </a:p>
                    <a:p>
                      <a:pPr algn="ctr"/>
                      <a:r>
                        <a:rPr lang="it-IT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it-IT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Osp</a:t>
                      </a:r>
                      <a:r>
                        <a:rPr lang="it-IT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Pc)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Pz a domicilio (misure casalinghe)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Valore</a:t>
                      </a:r>
                      <a:r>
                        <a:rPr lang="it-IT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nutrizionale</a:t>
                      </a:r>
                      <a:endParaRPr lang="it-I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OLIO EVO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bustina</a:t>
                      </a:r>
                      <a:r>
                        <a:rPr lang="it-IT" sz="1500" baseline="0" dirty="0" smtClean="0"/>
                        <a:t> = 10g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cucchiaio </a:t>
                      </a:r>
                      <a:r>
                        <a:rPr lang="it-IT" sz="1500" baseline="0" dirty="0" smtClean="0"/>
                        <a:t>= 10g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90  Kcal (100% lipidi)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GRANA/PARMIGIANO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bustina</a:t>
                      </a:r>
                      <a:r>
                        <a:rPr lang="it-IT" sz="1500" baseline="0" dirty="0" smtClean="0"/>
                        <a:t> = 7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cucchiaio</a:t>
                      </a:r>
                      <a:r>
                        <a:rPr lang="it-IT" sz="1500" baseline="0" dirty="0" smtClean="0"/>
                        <a:t> raso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baseline="0" dirty="0" smtClean="0"/>
                        <a:t>= 7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30 kcal – 2,5 g Pr.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ZUCCHERO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bustina = 10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cucchiaio = 10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40</a:t>
                      </a:r>
                      <a:r>
                        <a:rPr lang="it-IT" sz="1500" baseline="0" dirty="0" smtClean="0"/>
                        <a:t> kcal 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MARMELLATA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confezione = 25 g</a:t>
                      </a:r>
                      <a:endParaRPr lang="it-IT" sz="15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cucchiaio colmo</a:t>
                      </a:r>
                    </a:p>
                    <a:p>
                      <a:pPr algn="ctr"/>
                      <a:r>
                        <a:rPr lang="it-IT" sz="1500" dirty="0" smtClean="0"/>
                        <a:t>= 20/25 g</a:t>
                      </a:r>
                      <a:endParaRPr lang="it-IT" sz="15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60 kcal</a:t>
                      </a:r>
                      <a:endParaRPr lang="it-IT" sz="15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BISCOTTI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n.1 </a:t>
                      </a:r>
                      <a:r>
                        <a:rPr lang="it-IT" sz="1500" dirty="0" err="1" smtClean="0"/>
                        <a:t>pacch</a:t>
                      </a:r>
                      <a:r>
                        <a:rPr lang="it-IT" sz="1500" dirty="0" smtClean="0"/>
                        <a:t>.</a:t>
                      </a:r>
                      <a:r>
                        <a:rPr lang="it-IT" sz="1500" baseline="0" dirty="0" smtClean="0"/>
                        <a:t> = 16,5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4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dirty="0" err="1" smtClean="0"/>
                        <a:t>Bisc</a:t>
                      </a:r>
                      <a:r>
                        <a:rPr lang="it-IT" sz="1500" dirty="0" smtClean="0"/>
                        <a:t>. tipo Oro Saiwa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80 kcal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FETTE BISCOTTATE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</a:t>
                      </a:r>
                      <a:r>
                        <a:rPr lang="it-IT" sz="1500" dirty="0" err="1" smtClean="0"/>
                        <a:t>pacch</a:t>
                      </a:r>
                      <a:r>
                        <a:rPr lang="it-IT" sz="1500" dirty="0" smtClean="0"/>
                        <a:t>. =</a:t>
                      </a:r>
                      <a:r>
                        <a:rPr lang="it-IT" sz="1500" baseline="0" dirty="0" smtClean="0"/>
                        <a:t> 16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2 Fette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bisc</a:t>
                      </a:r>
                      <a:r>
                        <a:rPr lang="it-IT" sz="1500" baseline="0" dirty="0" smtClean="0"/>
                        <a:t>. = 16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65</a:t>
                      </a:r>
                      <a:r>
                        <a:rPr lang="it-IT" sz="1500" baseline="0" dirty="0" smtClean="0"/>
                        <a:t> kcal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YOGURT INT. FRUTTA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vasetto = 125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=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112</a:t>
                      </a:r>
                      <a:r>
                        <a:rPr lang="it-IT" sz="1500" baseline="0" dirty="0" smtClean="0"/>
                        <a:t> kcal – 3,75 g Pr.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BUDINO</a:t>
                      </a:r>
                      <a:r>
                        <a:rPr lang="it-IT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CIOCC/VAN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vasetto</a:t>
                      </a:r>
                      <a:r>
                        <a:rPr lang="it-IT" sz="1500" baseline="0" dirty="0" smtClean="0"/>
                        <a:t> = 125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=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150 – 2,8 g Pr.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MOUSSE DI</a:t>
                      </a:r>
                      <a:r>
                        <a:rPr lang="it-IT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FRUTTA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confezione = 100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confezione = 100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100 kcal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SUCCO DI FRUTTA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</a:t>
                      </a:r>
                      <a:r>
                        <a:rPr lang="it-IT" sz="1500" dirty="0" err="1" smtClean="0"/>
                        <a:t>brick</a:t>
                      </a:r>
                      <a:r>
                        <a:rPr lang="it-IT" sz="1500" dirty="0" smtClean="0"/>
                        <a:t> = 200 ml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</a:t>
                      </a:r>
                      <a:r>
                        <a:rPr lang="it-IT" sz="1500" dirty="0" err="1" smtClean="0"/>
                        <a:t>brick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bicch</a:t>
                      </a:r>
                      <a:r>
                        <a:rPr lang="it-IT" sz="1500" dirty="0" smtClean="0"/>
                        <a:t>.= 200ml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112 kcal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CRACKER</a:t>
                      </a:r>
                      <a:endParaRPr lang="it-IT" sz="15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1 pacchetto</a:t>
                      </a:r>
                      <a:r>
                        <a:rPr lang="it-IT" sz="1500" baseline="0" dirty="0" smtClean="0"/>
                        <a:t> = 25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=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110 kcal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GRISSINI</a:t>
                      </a:r>
                      <a:endParaRPr lang="it-IT" sz="15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n. 2 pacchetti = 24 g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=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105 kcal</a:t>
                      </a:r>
                      <a:endParaRPr lang="it-IT" sz="15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 PANINO CON PROSCIUTTO</a:t>
                      </a:r>
                      <a:endParaRPr lang="it-IT" sz="15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50 g + 50 g</a:t>
                      </a:r>
                      <a:endParaRPr lang="it-IT" sz="15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Un soffiato o rosetta</a:t>
                      </a:r>
                    </a:p>
                    <a:p>
                      <a:pPr algn="ctr"/>
                      <a:r>
                        <a:rPr lang="it-IT" sz="1500" dirty="0" smtClean="0"/>
                        <a:t>+ cotto n.1/2 </a:t>
                      </a:r>
                      <a:r>
                        <a:rPr lang="it-IT" sz="1500" dirty="0" err="1" smtClean="0"/>
                        <a:t>conf</a:t>
                      </a:r>
                      <a:r>
                        <a:rPr lang="it-IT" sz="1500" dirty="0" smtClean="0"/>
                        <a:t>.</a:t>
                      </a:r>
                      <a:endParaRPr lang="it-IT" sz="15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260</a:t>
                      </a:r>
                      <a:r>
                        <a:rPr lang="it-IT" sz="1500" baseline="0" dirty="0" smtClean="0"/>
                        <a:t> kcal – 10 g proteine</a:t>
                      </a:r>
                      <a:endParaRPr lang="it-IT" sz="15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8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585" y="-182587"/>
            <a:ext cx="8507288" cy="114300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Principali cause di Malnutrizione</a:t>
            </a:r>
            <a:br>
              <a:rPr lang="it-IT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i="1" dirty="0">
                <a:solidFill>
                  <a:srgbClr val="000000"/>
                </a:solidFill>
                <a:latin typeface="Arial"/>
                <a:cs typeface="Arial"/>
              </a:rPr>
              <a:t>ESPEN guidelines on definitions and terminology of clinical 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nutrition, Clinical </a:t>
            </a:r>
            <a:r>
              <a:rPr lang="en-US" sz="1200" i="1" dirty="0">
                <a:solidFill>
                  <a:srgbClr val="000000"/>
                </a:solidFill>
                <a:latin typeface="Arial"/>
                <a:cs typeface="Arial"/>
              </a:rPr>
              <a:t>Nutrition 2017</a:t>
            </a:r>
            <a:endParaRPr lang="it-IT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072329" y="728699"/>
            <a:ext cx="34563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/>
              <a:t>Trauma, Sepsi-infezioni gravi, Ustioni, Emorragia </a:t>
            </a:r>
            <a:r>
              <a:rPr lang="it-IT" sz="1400" dirty="0"/>
              <a:t>cerebrale o altri traumatismi </a:t>
            </a:r>
            <a:r>
              <a:rPr lang="it-IT" sz="1400" dirty="0" smtClean="0"/>
              <a:t>cranici,  </a:t>
            </a:r>
            <a:r>
              <a:rPr lang="it-IT" sz="1400" dirty="0"/>
              <a:t>d</a:t>
            </a:r>
            <a:r>
              <a:rPr lang="it-IT" sz="1400" dirty="0" smtClean="0"/>
              <a:t>opo </a:t>
            </a:r>
            <a:r>
              <a:rPr lang="it-IT" sz="1400" dirty="0"/>
              <a:t>interventi chirurgici maggiori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8334" y="967080"/>
            <a:ext cx="237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Malnutrizione secondaria a </a:t>
            </a:r>
            <a:r>
              <a:rPr lang="it-IT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patologia</a:t>
            </a:r>
          </a:p>
          <a:p>
            <a:r>
              <a:rPr lang="it-IT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nfiammatoria </a:t>
            </a:r>
            <a:endParaRPr lang="it-IT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89749" y="983433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ACUTA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660798" y="2142457"/>
            <a:ext cx="108012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CRONICA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067943" y="2032858"/>
            <a:ext cx="3664463" cy="1142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/>
              <a:t>Neoplasie, BPCO, Malattie </a:t>
            </a:r>
            <a:r>
              <a:rPr lang="it-IT" sz="1400" dirty="0"/>
              <a:t>infiammatorie croniche intestinali (</a:t>
            </a:r>
            <a:r>
              <a:rPr lang="it-IT" sz="1400" dirty="0" smtClean="0"/>
              <a:t>MICI), Scompenso </a:t>
            </a:r>
            <a:r>
              <a:rPr lang="it-IT" sz="1400" dirty="0"/>
              <a:t>cardiaco </a:t>
            </a:r>
            <a:r>
              <a:rPr lang="it-IT" sz="1400" dirty="0" smtClean="0"/>
              <a:t>cronico, Malattia </a:t>
            </a:r>
            <a:r>
              <a:rPr lang="it-IT" sz="1400" dirty="0"/>
              <a:t>cronica </a:t>
            </a:r>
            <a:r>
              <a:rPr lang="it-IT" sz="1400" dirty="0" smtClean="0"/>
              <a:t>renale, Altre </a:t>
            </a:r>
            <a:r>
              <a:rPr lang="it-IT" sz="1400" dirty="0"/>
              <a:t>patologie croniche avanzate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71043" y="3490882"/>
            <a:ext cx="237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Malnutrizione secondaria a </a:t>
            </a:r>
            <a:r>
              <a:rPr lang="it-IT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patologia non infiammatoria</a:t>
            </a:r>
            <a:endParaRPr lang="it-IT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067943" y="3645022"/>
            <a:ext cx="3601821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/>
              <a:t>Disfagia, </a:t>
            </a:r>
            <a:r>
              <a:rPr lang="it-IT" sz="1400" dirty="0" err="1" smtClean="0"/>
              <a:t>Stroke</a:t>
            </a:r>
            <a:r>
              <a:rPr lang="it-IT" sz="1400" dirty="0" smtClean="0"/>
              <a:t>, Parkinson, SLA, Demenza, patologie psichiatriche (anoressia-depressione), Malassorbimento (sindrome intestino corto), anoressia senile</a:t>
            </a:r>
            <a:endParaRPr lang="it-IT" sz="1400" dirty="0"/>
          </a:p>
        </p:txBody>
      </p:sp>
      <p:sp>
        <p:nvSpPr>
          <p:cNvPr id="12" name="Freccia a destra 11"/>
          <p:cNvSpPr/>
          <p:nvPr/>
        </p:nvSpPr>
        <p:spPr>
          <a:xfrm>
            <a:off x="1835696" y="1628799"/>
            <a:ext cx="661851" cy="216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03" y="4012107"/>
            <a:ext cx="6953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281585" y="5582343"/>
            <a:ext cx="2137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Malnutrizione </a:t>
            </a:r>
            <a:r>
              <a:rPr lang="it-IT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correlata a patologia</a:t>
            </a:r>
            <a:endParaRPr lang="it-IT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067943" y="5355150"/>
            <a:ext cx="453792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/>
              <a:t>FATTORI PSICOLOGICI-SOCIO ECONOMICI: povertà, solitudine, isolamento, mancanza di denti/difficoltà di masticazione, perdita di autonomia, cause ambientali (istituzionalizzazione), farmaci</a:t>
            </a:r>
            <a:endParaRPr lang="it-IT" sz="14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43" y="5789975"/>
            <a:ext cx="6953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35545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2016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i="1" cap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Intervento nutrizionale: </a:t>
            </a:r>
            <a:r>
              <a:rPr lang="it-IT" i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i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i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 Inserimento di un supplemento orale della nutrizione (ONS)</a:t>
            </a:r>
            <a:endParaRPr lang="it-IT" i="1" cap="non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91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Inserimento di un ONS </a:t>
            </a:r>
            <a:b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40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</a:t>
            </a:r>
            <a: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Nutritional</a:t>
            </a:r>
            <a: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</a:t>
            </a:r>
            <a: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4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>
            <a:normAutofit fontScale="70000" lnSpcReduction="20000"/>
          </a:bodyPr>
          <a:lstStyle/>
          <a:p>
            <a:r>
              <a:rPr lang="it-IT" sz="2600" dirty="0" smtClean="0"/>
              <a:t>Valutare se inserire oltre alla dieta naturale anche </a:t>
            </a:r>
            <a:r>
              <a:rPr lang="it-IT" sz="2600" b="1" u="sng" dirty="0" smtClean="0"/>
              <a:t>integratore nutrizionale orale (ONS)</a:t>
            </a:r>
            <a:r>
              <a:rPr lang="it-IT" sz="2600" u="sng" dirty="0" smtClean="0"/>
              <a:t> </a:t>
            </a:r>
            <a:r>
              <a:rPr lang="it-IT" sz="2600" dirty="0" smtClean="0"/>
              <a:t>che fornisce di media 250-300 kcal (vedi </a:t>
            </a:r>
            <a:r>
              <a:rPr lang="it-IT" sz="2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Scheda Integratori </a:t>
            </a:r>
            <a:r>
              <a:rPr lang="it-IT" sz="2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Orali disponibili in </a:t>
            </a:r>
            <a:r>
              <a:rPr lang="it-IT" sz="26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Ausl</a:t>
            </a:r>
            <a:r>
              <a:rPr lang="it-IT" sz="2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Piacenza</a:t>
            </a:r>
            <a:r>
              <a:rPr lang="it-IT" sz="2600" dirty="0" smtClean="0"/>
              <a:t>)</a:t>
            </a:r>
          </a:p>
          <a:p>
            <a:pPr marL="0" indent="0">
              <a:buNone/>
            </a:pPr>
            <a:endParaRPr lang="it-IT" sz="1400" dirty="0" smtClean="0"/>
          </a:p>
          <a:p>
            <a:r>
              <a:rPr lang="it-IT" sz="2600" dirty="0" smtClean="0"/>
              <a:t>Possono essere liquidi (gusti dolci), </a:t>
            </a:r>
            <a:r>
              <a:rPr lang="it-IT" sz="2600" dirty="0" err="1" smtClean="0"/>
              <a:t>sottoforma</a:t>
            </a:r>
            <a:r>
              <a:rPr lang="it-IT" sz="2600" dirty="0" smtClean="0"/>
              <a:t> di budino </a:t>
            </a:r>
            <a:r>
              <a:rPr lang="it-IT" sz="2600" dirty="0"/>
              <a:t>(</a:t>
            </a:r>
            <a:r>
              <a:rPr lang="it-IT" sz="2600" dirty="0" smtClean="0"/>
              <a:t>gusti dolci) o in polvere da aggiungere ad altri liquidi di solito tiepidi (gusto neutro o dolce)</a:t>
            </a:r>
          </a:p>
          <a:p>
            <a:pPr marL="0" indent="0">
              <a:buNone/>
            </a:pPr>
            <a:endParaRPr lang="it-IT" sz="1400" dirty="0" smtClean="0"/>
          </a:p>
          <a:p>
            <a:r>
              <a:rPr lang="it-IT" sz="2600" dirty="0" smtClean="0"/>
              <a:t>Solitamente più graditi se </a:t>
            </a:r>
            <a:r>
              <a:rPr lang="it-IT" sz="2600" dirty="0"/>
              <a:t>consumati freschi, </a:t>
            </a:r>
            <a:r>
              <a:rPr lang="it-IT" sz="2600" dirty="0" smtClean="0"/>
              <a:t>inoltre sarebbe meglio il frazionamento di un integratore in più riprese nella giornata, negli </a:t>
            </a:r>
            <a:r>
              <a:rPr lang="it-IT" sz="2600" dirty="0"/>
              <a:t>intervalli fra un pasto e </a:t>
            </a:r>
            <a:r>
              <a:rPr lang="it-IT" sz="2600" dirty="0" smtClean="0"/>
              <a:t>l’altro o a fine di un pasto</a:t>
            </a:r>
          </a:p>
          <a:p>
            <a:pPr marL="0" indent="0">
              <a:buNone/>
            </a:pPr>
            <a:endParaRPr lang="it-IT" sz="1300" dirty="0" smtClean="0"/>
          </a:p>
          <a:p>
            <a:r>
              <a:rPr lang="it-IT" sz="2600" dirty="0" smtClean="0"/>
              <a:t>Oltre al monitoraggio degli apporti nutrizionali andrà </a:t>
            </a:r>
            <a:r>
              <a:rPr lang="it-IT" sz="2600" u="sng" dirty="0" smtClean="0"/>
              <a:t>monitorato anche l’assunzione dell’integratore </a:t>
            </a:r>
            <a:r>
              <a:rPr lang="it-IT" sz="2600" dirty="0" smtClean="0"/>
              <a:t>(=Farmaco)</a:t>
            </a:r>
          </a:p>
          <a:p>
            <a:pPr marL="0" indent="0">
              <a:buNone/>
            </a:pPr>
            <a:endParaRPr lang="it-IT" sz="1300" dirty="0" smtClean="0"/>
          </a:p>
          <a:p>
            <a:r>
              <a:rPr lang="it-IT" sz="2600" dirty="0" smtClean="0"/>
              <a:t>Per i pazienti ricoverati sono disponibili in reparto; per i pazienti in dimissione o a domicilio occorre compilare il modulo che viene </a:t>
            </a:r>
            <a:r>
              <a:rPr lang="it-IT" sz="2600" dirty="0" err="1" smtClean="0"/>
              <a:t>autogenerato</a:t>
            </a:r>
            <a:r>
              <a:rPr lang="it-IT" sz="2600" dirty="0" smtClean="0"/>
              <a:t> dalla compilazione della </a:t>
            </a:r>
            <a:r>
              <a:rPr lang="it-IT" sz="2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 PRESCRIZIONE INTEGRATORI ORALI </a:t>
            </a:r>
            <a:r>
              <a:rPr lang="it-IT" sz="2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</a:t>
            </a:r>
            <a:r>
              <a:rPr lang="it-IT" sz="2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 </a:t>
            </a:r>
            <a:r>
              <a:rPr lang="it-IT" sz="26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r>
              <a:rPr lang="it-IT" sz="2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sz="2600" dirty="0" smtClean="0"/>
              <a:t>, specificando la durata di prescrizione (secondo istruzione operativa), consegnare il modulo prescrittivo che è necessario per il ritiro presso farmacia ospedaliera. Per pz in dimissione ospedaliera l’integratore sarà prescritto in lettera di dimissione (30 gg)</a:t>
            </a:r>
            <a:endParaRPr lang="it-IT" sz="2600" u="sng" dirty="0" smtClean="0"/>
          </a:p>
        </p:txBody>
      </p:sp>
      <p:sp>
        <p:nvSpPr>
          <p:cNvPr id="4" name="Rettangolo arrotondato 3"/>
          <p:cNvSpPr/>
          <p:nvPr/>
        </p:nvSpPr>
        <p:spPr>
          <a:xfrm>
            <a:off x="755576" y="5805264"/>
            <a:ext cx="7848872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it-IT" sz="2000" dirty="0" smtClean="0"/>
              <a:t>: si </a:t>
            </a:r>
            <a:r>
              <a:rPr lang="it-IT" sz="2000" dirty="0"/>
              <a:t>ricorda che gli ONS sono in aggiunta all’alimentazione </a:t>
            </a:r>
            <a:r>
              <a:rPr lang="it-IT" sz="2000" dirty="0" smtClean="0"/>
              <a:t>di base, non pasti sostitutivi!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947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</a:t>
            </a:r>
            <a:r>
              <a:rPr lang="it-IT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integratori </a:t>
            </a:r>
            <a:r>
              <a:rPr lang="it-IT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alimentari «artificiali</a:t>
            </a:r>
            <a:r>
              <a:rPr lang="it-IT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sz="2800" dirty="0" smtClean="0"/>
              <a:t>Gli </a:t>
            </a:r>
            <a:r>
              <a:rPr lang="it-IT" sz="2800" dirty="0"/>
              <a:t>integratori alimentari sono definiti dalla normativa di settore (Direttiva 2002/46/CE, attuata con il decreto legislativo 21 maggio 2004, n. 169) come: “</a:t>
            </a:r>
            <a:r>
              <a:rPr lang="it-IT" sz="2800" u="sng" dirty="0"/>
              <a:t>prodotti alimentari destinati ad integrare la comune dieta</a:t>
            </a:r>
            <a:r>
              <a:rPr lang="it-IT" sz="2800" dirty="0"/>
              <a:t> e che costituiscono una fonte concentrata di sostanze nutritive, quali le vitamine e i minerali, o di altre sostanze aventi un effetto nutritivo o fisiologico, in particolare, ma non in via esclusiva, aminoacidi, acidi grassi essenziali, fibre ed estratti di origine vegetale, sia monocomposti che </a:t>
            </a:r>
            <a:r>
              <a:rPr lang="it-IT" sz="2800" dirty="0" err="1"/>
              <a:t>pluricomposti</a:t>
            </a:r>
            <a:r>
              <a:rPr lang="it-IT" sz="2800" dirty="0"/>
              <a:t>, in forme predosate</a:t>
            </a:r>
            <a:r>
              <a:rPr lang="it-IT" sz="2800" dirty="0" smtClean="0"/>
              <a:t>”.</a:t>
            </a:r>
          </a:p>
          <a:p>
            <a:pPr marL="0" indent="0" algn="just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pPr marL="0" indent="0" algn="just">
              <a:buNone/>
            </a:pPr>
            <a:r>
              <a:rPr lang="it-IT" sz="2800" dirty="0" smtClean="0"/>
              <a:t>       Linee guida </a:t>
            </a:r>
            <a:r>
              <a:rPr lang="it-IT" sz="2800" dirty="0"/>
              <a:t>(LG) ministeriali sugli integratori </a:t>
            </a:r>
            <a:r>
              <a:rPr lang="it-IT" sz="2800" dirty="0" smtClean="0"/>
              <a:t>alimentari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4602294"/>
            <a:ext cx="7416824" cy="410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>
                <a:solidFill>
                  <a:srgbClr val="244061"/>
                </a:solidFill>
                <a:latin typeface="Calibri" pitchFamily="34" charset="0"/>
                <a:sym typeface="Wingdings" pitchFamily="2" charset="2"/>
              </a:rPr>
              <a:t>S</a:t>
            </a:r>
            <a:r>
              <a:rPr lang="it-IT" dirty="0" smtClean="0">
                <a:solidFill>
                  <a:srgbClr val="24406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upplementi Nutrizionale Orali (</a:t>
            </a:r>
            <a:r>
              <a:rPr lang="it-IT" b="1" dirty="0">
                <a:solidFill>
                  <a:srgbClr val="24406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ONS</a:t>
            </a:r>
            <a:r>
              <a:rPr lang="it-IT" dirty="0">
                <a:solidFill>
                  <a:srgbClr val="24406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it-IT" dirty="0" err="1">
                <a:solidFill>
                  <a:srgbClr val="24406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Oral</a:t>
            </a:r>
            <a:r>
              <a:rPr lang="it-IT" dirty="0">
                <a:solidFill>
                  <a:srgbClr val="24406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solidFill>
                  <a:srgbClr val="24406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Nutritional</a:t>
            </a:r>
            <a:r>
              <a:rPr lang="it-IT" dirty="0">
                <a:solidFill>
                  <a:srgbClr val="24406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dirty="0" err="1">
                <a:solidFill>
                  <a:srgbClr val="24406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Supplements</a:t>
            </a:r>
            <a:r>
              <a:rPr lang="it-IT" dirty="0" smtClean="0">
                <a:solidFill>
                  <a:srgbClr val="24406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it-IT" dirty="0">
              <a:solidFill>
                <a:srgbClr val="24406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0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7"/>
          <p:cNvSpPr txBox="1">
            <a:spLocks noChangeArrowheads="1"/>
          </p:cNvSpPr>
          <p:nvPr/>
        </p:nvSpPr>
        <p:spPr bwMode="auto">
          <a:xfrm>
            <a:off x="611386" y="1567820"/>
            <a:ext cx="7993062" cy="4093428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marL="457200" indent="-457200" algn="just" eaLnBrk="1" hangingPunct="1">
              <a:buFont typeface="Times New Roman" pitchFamily="18" charset="0"/>
              <a:buAutoNum type="arabicParenR"/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STANDARD</a:t>
            </a:r>
            <a:r>
              <a:rPr lang="it-IT" sz="2000" dirty="0" smtClean="0">
                <a:latin typeface="Comic Sans MS" pitchFamily="66" charset="0"/>
              </a:rPr>
              <a:t> prodotti completi dal punto di vista dei nutrienti</a:t>
            </a:r>
          </a:p>
          <a:p>
            <a:pPr marL="457200" indent="-457200" algn="just" eaLnBrk="1" hangingPunct="1">
              <a:buFont typeface="Times New Roman" pitchFamily="18" charset="0"/>
              <a:buAutoNum type="arabicParenR"/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/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 startAt="2"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SPECIFICI PER PATOLOGIA </a:t>
            </a:r>
            <a:r>
              <a:rPr lang="it-IT" sz="2000" dirty="0" smtClean="0">
                <a:latin typeface="Comic Sans MS" pitchFamily="66" charset="0"/>
              </a:rPr>
              <a:t>con formulazione dei nutrienti adattata una specifica patologia o stato patologico</a:t>
            </a:r>
          </a:p>
          <a:p>
            <a:pPr marL="457200" indent="-457200" algn="just" eaLnBrk="1" hangingPunct="1">
              <a:buFont typeface="Times New Roman" pitchFamily="18" charset="0"/>
              <a:buAutoNum type="arabicParenR" startAt="2"/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algn="just" eaLnBrk="1" hangingPunct="1"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 startAt="3"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MODULARI </a:t>
            </a:r>
            <a:r>
              <a:rPr lang="it-IT" sz="2000" dirty="0" smtClean="0">
                <a:latin typeface="Comic Sans MS" pitchFamily="66" charset="0"/>
              </a:rPr>
              <a:t>con formulazione dei nutrienti in cui singoli componenti possono essere singoli (es: </a:t>
            </a:r>
            <a:r>
              <a:rPr lang="it-IT" sz="2000" dirty="0" err="1" smtClean="0">
                <a:latin typeface="Comic Sans MS" pitchFamily="66" charset="0"/>
              </a:rPr>
              <a:t>maltodestrine</a:t>
            </a:r>
            <a:r>
              <a:rPr lang="it-IT" sz="2000" dirty="0" smtClean="0">
                <a:latin typeface="Comic Sans MS" pitchFamily="66" charset="0"/>
              </a:rPr>
              <a:t>) o miscelati ad altri singoli nutrienti in modo da soddisfare i fabbisogni di specifiche condizioni </a:t>
            </a:r>
          </a:p>
          <a:p>
            <a:pPr algn="just" eaLnBrk="1" hangingPunct="1">
              <a:defRPr/>
            </a:pPr>
            <a:endParaRPr lang="it-IT" sz="2000" dirty="0" smtClean="0">
              <a:latin typeface="Comic Sans MS" pitchFamily="66" charset="0"/>
            </a:endParaRPr>
          </a:p>
        </p:txBody>
      </p:sp>
      <p:sp>
        <p:nvSpPr>
          <p:cNvPr id="21507" name="Rettangolo 3"/>
          <p:cNvSpPr>
            <a:spLocks noChangeArrowheads="1"/>
          </p:cNvSpPr>
          <p:nvPr/>
        </p:nvSpPr>
        <p:spPr bwMode="auto">
          <a:xfrm>
            <a:off x="395536" y="622429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Classificazione </a:t>
            </a:r>
            <a:r>
              <a:rPr lang="it-IT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ONS</a:t>
            </a:r>
            <a:endParaRPr lang="it-IT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23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7"/>
          <p:cNvSpPr txBox="1">
            <a:spLocks noChangeArrowheads="1"/>
          </p:cNvSpPr>
          <p:nvPr/>
        </p:nvSpPr>
        <p:spPr bwMode="auto">
          <a:xfrm>
            <a:off x="3276796" y="1916832"/>
            <a:ext cx="2447332" cy="34778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marL="457200" indent="-457200" algn="just" eaLnBrk="1" hangingPunct="1">
              <a:buFont typeface="Times New Roman" pitchFamily="18" charset="0"/>
              <a:buAutoNum type="arabicParenR"/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LIQUIDI</a:t>
            </a: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/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/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/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 startAt="2"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CREMA</a:t>
            </a: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 startAt="2"/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algn="just" eaLnBrk="1" hangingPunct="1"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algn="just" eaLnBrk="1" hangingPunct="1">
              <a:defRPr/>
            </a:pPr>
            <a:endParaRPr lang="it-IT" sz="2000" dirty="0" smtClean="0">
              <a:latin typeface="Comic Sans MS" pitchFamily="66" charset="0"/>
            </a:endParaRPr>
          </a:p>
          <a:p>
            <a:pPr marL="457200" indent="-457200" algn="just" eaLnBrk="1" hangingPunct="1">
              <a:buFont typeface="Times New Roman" pitchFamily="18" charset="0"/>
              <a:buAutoNum type="arabicParenR" startAt="3"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POLVERE</a:t>
            </a:r>
            <a:endParaRPr lang="it-IT" sz="2000" dirty="0" smtClean="0">
              <a:latin typeface="Comic Sans MS" pitchFamily="66" charset="0"/>
            </a:endParaRPr>
          </a:p>
          <a:p>
            <a:pPr algn="just" eaLnBrk="1" hangingPunct="1">
              <a:defRPr/>
            </a:pPr>
            <a:endParaRPr lang="it-IT" sz="2000" dirty="0" smtClean="0">
              <a:latin typeface="Comic Sans MS" pitchFamily="66" charset="0"/>
            </a:endParaRPr>
          </a:p>
        </p:txBody>
      </p:sp>
      <p:sp>
        <p:nvSpPr>
          <p:cNvPr id="21507" name="Rettangolo 3"/>
          <p:cNvSpPr>
            <a:spLocks noChangeArrowheads="1"/>
          </p:cNvSpPr>
          <p:nvPr/>
        </p:nvSpPr>
        <p:spPr bwMode="auto">
          <a:xfrm>
            <a:off x="379357" y="836712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Consistenze degli ONS</a:t>
            </a:r>
            <a:endParaRPr lang="it-IT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4" descr="https://www.farmajet.it/public/products/RESOURCE-DIABET-CREME-INTEGRATORE-IPERPROTEICO-PER-DIABETICI--GUSTO-CAFFE--24-X-125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7" y="2454816"/>
            <a:ext cx="20478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46" y="4058579"/>
            <a:ext cx="1472952" cy="19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t="35021" r="61358" b="26688"/>
          <a:stretch/>
        </p:blipFill>
        <p:spPr bwMode="auto">
          <a:xfrm>
            <a:off x="6533446" y="1412776"/>
            <a:ext cx="102496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2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01689"/>
              </p:ext>
            </p:extLst>
          </p:nvPr>
        </p:nvGraphicFramePr>
        <p:xfrm>
          <a:off x="107505" y="188640"/>
          <a:ext cx="8928991" cy="62627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03273"/>
                <a:gridCol w="1785799"/>
                <a:gridCol w="1079479"/>
                <a:gridCol w="1368152"/>
                <a:gridCol w="2592288"/>
              </a:tblGrid>
              <a:tr h="706110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INTEGRATORI ORALI </a:t>
                      </a:r>
                      <a:r>
                        <a:rPr lang="it-IT" sz="24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STANDARD</a:t>
                      </a:r>
                      <a:r>
                        <a:rPr lang="it-IT" sz="2400" b="1" u="none" strike="noStrike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LIQUIDI</a:t>
                      </a:r>
                      <a:endParaRPr lang="it-IT" sz="2400" b="1" i="0" u="none" strike="noStrike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it-IT" sz="24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it-IT" sz="2400" b="1" u="none" strike="noStrike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Ausl</a:t>
                      </a:r>
                      <a:r>
                        <a:rPr lang="it-IT" sz="24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Piacenza</a:t>
                      </a:r>
                      <a:r>
                        <a:rPr lang="it-IT" sz="2400" b="1" u="none" strike="noStrike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endParaRPr lang="it-IT" sz="24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9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Caratteristiche</a:t>
                      </a:r>
                      <a:endParaRPr lang="it-IT" sz="1600" b="1" u="none" strike="noStrike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Flacone </a:t>
                      </a:r>
                      <a:endParaRPr lang="it-IT" sz="1600" b="1" u="none" strike="noStrike" kern="12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(ml)</a:t>
                      </a:r>
                      <a:endParaRPr lang="it-IT" sz="1600" b="1" u="none" strike="noStrike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kcal/proteine per flacone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INDICAZIONI</a:t>
                      </a:r>
                    </a:p>
                  </a:txBody>
                  <a:tcPr marL="0" marR="0" marT="0" marB="0" anchor="ctr"/>
                </a:tc>
              </a:tr>
              <a:tr h="10591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NUTRIDRINK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Integratore ipercalorico </a:t>
                      </a:r>
                      <a:r>
                        <a:rPr lang="it-IT" sz="1100" u="none" strike="noStrike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normoproteico</a:t>
                      </a:r>
                      <a:endParaRPr lang="it-IT" sz="1100" u="none" strike="noStrike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 ml</a:t>
                      </a:r>
                      <a:endParaRPr lang="it-IT" sz="11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 </a:t>
                      </a:r>
                      <a:r>
                        <a:rPr lang="it-IT" sz="11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kcal</a:t>
                      </a:r>
                    </a:p>
                    <a:p>
                      <a:pPr algn="ctr" fontAlgn="ctr"/>
                      <a:r>
                        <a:rPr lang="it-IT" sz="11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</a:t>
                      </a:r>
                      <a:r>
                        <a:rPr lang="it-IT" sz="1100" b="1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proteine</a:t>
                      </a:r>
                      <a:endParaRPr lang="it-IT" sz="11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Malnutrizione calorico proteica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Pazienti neurologici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u="none" strike="noStrike" kern="1200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</a:t>
                      </a:r>
                      <a:r>
                        <a:rPr lang="it-IT" sz="1100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 postoperatorio</a:t>
                      </a:r>
                    </a:p>
                    <a:p>
                      <a:pPr algn="l" fontAlgn="ctr"/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Anziani</a:t>
                      </a:r>
                    </a:p>
                    <a:p>
                      <a:pPr algn="l" fontAlgn="ctr"/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Senza glutine</a:t>
                      </a:r>
                      <a:r>
                        <a:rPr lang="it-IT" sz="1100" u="none" strike="noStrike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fibre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(gusti vaniglia, banana, cioccolato)</a:t>
                      </a:r>
                    </a:p>
                  </a:txBody>
                  <a:tcPr marL="89535" marR="89535" marT="0" marB="0" anchor="ctr"/>
                </a:tc>
              </a:tr>
              <a:tr h="11768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FRESUBIN PROTEIN ENERGY </a:t>
                      </a:r>
                      <a:endParaRPr lang="it-IT" sz="1600" b="1" u="none" strike="noStrike" kern="1200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Integratore ipercalorico  ed </a:t>
                      </a:r>
                      <a:r>
                        <a:rPr lang="it-IT" sz="1100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iperproteico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 ml</a:t>
                      </a:r>
                      <a:endParaRPr lang="it-IT" sz="11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 </a:t>
                      </a:r>
                      <a:r>
                        <a:rPr lang="it-IT" sz="11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kcal</a:t>
                      </a:r>
                    </a:p>
                    <a:p>
                      <a:pPr algn="ctr" fontAlgn="ctr"/>
                      <a:r>
                        <a:rPr lang="it-IT" sz="11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</a:t>
                      </a:r>
                      <a:r>
                        <a:rPr lang="it-IT" sz="1100" b="1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proteine</a:t>
                      </a:r>
                      <a:endParaRPr lang="it-IT" sz="11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Malnutrizione proteico-calorica, tutti i pz che necessitano di integrare proteine e calorie allo stesso tempo (Es: </a:t>
                      </a: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Neoplasie, anziani,</a:t>
                      </a:r>
                      <a:r>
                        <a:rPr lang="it-IT" sz="1100" u="none" strike="noStrike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u="none" strike="noStrike" kern="1200" baseline="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ecc</a:t>
                      </a:r>
                      <a:r>
                        <a:rPr lang="it-IT" sz="1100" u="none" strike="noStrike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100" dirty="0" smtClean="0">
                          <a:effectLst/>
                          <a:latin typeface="Tahoma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Senza glutine, lattosio ininfluente, fibre 1 g</a:t>
                      </a:r>
                      <a:r>
                        <a:rPr lang="it-IT" sz="1100" u="none" strike="noStrike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it-IT" sz="1100" u="none" strike="noStrike" kern="12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brick</a:t>
                      </a: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da 200 ml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(gusto</a:t>
                      </a:r>
                      <a:r>
                        <a:rPr lang="it-IT" sz="1100" u="none" strike="noStrike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cioccolato, frutti di bosco)</a:t>
                      </a:r>
                    </a:p>
                  </a:txBody>
                  <a:tcPr marL="89535" marR="89535" marT="0" marB="0"/>
                </a:tc>
              </a:tr>
              <a:tr h="11768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RESOURCE </a:t>
                      </a:r>
                      <a:r>
                        <a:rPr lang="it-IT" sz="1600" b="1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HP/HC</a:t>
                      </a:r>
                      <a:endParaRPr lang="it-IT" sz="1600" b="1" u="none" strike="noStrike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Integratore ipercalorico  ed iperproteico</a:t>
                      </a:r>
                      <a:endParaRPr lang="it-IT" sz="1100" b="1" i="0" u="none" strike="noStrike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 ml</a:t>
                      </a:r>
                      <a:endParaRPr lang="it-IT" sz="11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320 </a:t>
                      </a:r>
                      <a:r>
                        <a:rPr lang="it-IT" sz="11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kcal</a:t>
                      </a:r>
                    </a:p>
                    <a:p>
                      <a:pPr algn="ctr" fontAlgn="ctr"/>
                      <a:r>
                        <a:rPr lang="it-IT" sz="11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</a:t>
                      </a:r>
                      <a:r>
                        <a:rPr lang="it-IT" sz="1100" b="1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proteine</a:t>
                      </a:r>
                      <a:endParaRPr lang="it-IT" sz="11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Pz con aumentato fabbisogno proteico-calorico (malnutrizione, anoressia, pz anziani, oncologici, con insufficienza respiratoria)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Senza glutine, lattosio ininfluente, fibre 1 g</a:t>
                      </a:r>
                      <a:r>
                        <a:rPr lang="it-IT" sz="1100" u="none" strike="noStrike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it-IT" sz="1100" u="none" strike="noStrike" kern="1200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brick</a:t>
                      </a: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da 200 ml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(gusti fragola, vaniglia, pesca</a:t>
                      </a:r>
                      <a:r>
                        <a:rPr lang="it-IT" sz="1100" u="none" strike="noStrike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cioccolato</a:t>
                      </a: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100" u="none" strike="noStrike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  <a:tr h="10591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1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RESOURCE DIABET </a:t>
                      </a:r>
                      <a:r>
                        <a:rPr lang="fr-FR" sz="1600" b="1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endParaRPr lang="fr-FR" sz="1600" b="1" u="none" strike="noStrike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Integratore ipercalorico </a:t>
                      </a:r>
                      <a:r>
                        <a:rPr lang="it-IT" sz="1100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iperproteico</a:t>
                      </a:r>
                      <a:r>
                        <a:rPr lang="it-IT" sz="1100" u="none" strike="noStrike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basso indice glicemico con fibre 100% solubili</a:t>
                      </a:r>
                    </a:p>
                    <a:p>
                      <a:pPr algn="ctr" fontAlgn="ctr"/>
                      <a:r>
                        <a:rPr lang="it-IT" sz="1100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specifico </a:t>
                      </a:r>
                      <a:r>
                        <a:rPr lang="it-IT" sz="110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 </a:t>
                      </a:r>
                      <a:r>
                        <a:rPr lang="it-IT" sz="1100" b="1" u="sng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DIABETE</a:t>
                      </a:r>
                      <a:endParaRPr lang="it-IT" sz="11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 ml</a:t>
                      </a:r>
                      <a:endParaRPr lang="it-IT" sz="11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320 </a:t>
                      </a:r>
                      <a:r>
                        <a:rPr lang="it-IT" sz="11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kcal</a:t>
                      </a:r>
                    </a:p>
                    <a:p>
                      <a:pPr algn="ctr" fontAlgn="ctr"/>
                      <a:r>
                        <a:rPr lang="it-IT" sz="1100" b="1" u="none" strike="noStrike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</a:t>
                      </a:r>
                      <a:r>
                        <a:rPr lang="it-IT" sz="1100" b="1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proteine</a:t>
                      </a:r>
                      <a:endParaRPr lang="it-IT" sz="1100" b="1" i="0" u="none" strike="noStrike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Per pazienti con diabete e alterazioni del metabolismo dei carboidrati.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IG </a:t>
                      </a:r>
                      <a:r>
                        <a:rPr lang="it-IT" sz="1100" u="none" strike="noStrike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Senza glutine, lattosio ininfluente,</a:t>
                      </a:r>
                      <a:r>
                        <a:rPr lang="it-IT" sz="1100" u="none" strike="noStrike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f</a:t>
                      </a: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ibre</a:t>
                      </a:r>
                      <a:r>
                        <a:rPr lang="it-IT" sz="1100" u="none" strike="noStrike" kern="12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insolubili</a:t>
                      </a:r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5g/200ml</a:t>
                      </a:r>
                    </a:p>
                    <a:p>
                      <a:r>
                        <a:rPr lang="it-IT" sz="1100" u="none" strike="noStrike" kern="12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(gusti vaniglia, fragola)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4014" r="32524" b="5470"/>
          <a:stretch/>
        </p:blipFill>
        <p:spPr bwMode="auto">
          <a:xfrm>
            <a:off x="1577037" y="3289834"/>
            <a:ext cx="367050" cy="81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t="5994" r="23468" b="5463"/>
          <a:stretch/>
        </p:blipFill>
        <p:spPr bwMode="auto">
          <a:xfrm>
            <a:off x="899592" y="4509120"/>
            <a:ext cx="519951" cy="8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3030" r="15078" b="23806"/>
          <a:stretch/>
        </p:blipFill>
        <p:spPr bwMode="auto">
          <a:xfrm>
            <a:off x="1737930" y="2132856"/>
            <a:ext cx="412313" cy="88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6486" r="28423" b="5683"/>
          <a:stretch/>
        </p:blipFill>
        <p:spPr bwMode="auto">
          <a:xfrm>
            <a:off x="251520" y="5661248"/>
            <a:ext cx="420205" cy="83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4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664651"/>
              </p:ext>
            </p:extLst>
          </p:nvPr>
        </p:nvGraphicFramePr>
        <p:xfrm>
          <a:off x="107504" y="188640"/>
          <a:ext cx="8928992" cy="62646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84875"/>
                <a:gridCol w="1869100"/>
                <a:gridCol w="1542009"/>
                <a:gridCol w="1510855"/>
                <a:gridCol w="2222153"/>
              </a:tblGrid>
              <a:tr h="75486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INTEGRATORI ORALI STANDARD </a:t>
                      </a:r>
                      <a:r>
                        <a:rPr lang="it-IT" sz="24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POLVERE O</a:t>
                      </a:r>
                      <a:r>
                        <a:rPr lang="it-IT" sz="2400" b="1" u="none" strike="noStrike" baseline="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CREMA</a:t>
                      </a:r>
                    </a:p>
                    <a:p>
                      <a:pPr algn="ctr" fontAlgn="ctr"/>
                      <a:r>
                        <a:rPr lang="it-IT" sz="2400" b="1" i="0" u="none" strike="noStrike" baseline="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–</a:t>
                      </a:r>
                      <a:r>
                        <a:rPr lang="it-IT" sz="2400" b="1" i="0" u="none" strike="noStrike" baseline="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it-IT" sz="2400" b="1" i="0" u="none" strike="noStrike" baseline="0" dirty="0" err="1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Ausl</a:t>
                      </a:r>
                      <a:r>
                        <a:rPr lang="it-IT" sz="2400" b="1" i="0" u="none" strike="noStrike" baseline="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Piacenza –</a:t>
                      </a:r>
                      <a:endParaRPr lang="it-IT" sz="2400" b="1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0989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CARATTERISTICHE</a:t>
                      </a:r>
                      <a:endParaRPr lang="it-IT" sz="1600" b="1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Barattoli/vasetti </a:t>
                      </a:r>
                      <a:r>
                        <a:rPr lang="it-IT" sz="1600" b="1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it-IT" sz="16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</a:t>
                      </a:r>
                      <a:r>
                        <a:rPr lang="it-IT" sz="1600" b="1" u="none" strike="noStrike" dirty="0" err="1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cad</a:t>
                      </a:r>
                      <a:r>
                        <a:rPr lang="it-IT" sz="16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it-IT" sz="1600" b="1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kcal/proteine per porzione</a:t>
                      </a:r>
                      <a:endParaRPr lang="it-IT" sz="1600" b="1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INDICAZIONI</a:t>
                      </a:r>
                      <a:endParaRPr lang="it-IT" sz="1600" b="1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75868"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 smtClean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ctr"/>
                      <a:endParaRPr lang="it-IT" sz="1600" b="1" u="none" strike="noStrike" dirty="0" smtClean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it-IT" sz="16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RESTORE UP</a:t>
                      </a:r>
                      <a:endParaRPr lang="it-IT" sz="1600" b="1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Integratore iperproteico in polvere </a:t>
                      </a:r>
                      <a:r>
                        <a:rPr lang="it-IT" sz="1100" b="0" u="none" strike="noStrike" kern="120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arricchito di vitamine e minerali, ad elevata solubilità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270 </a:t>
                      </a:r>
                      <a:r>
                        <a:rPr lang="it-IT" sz="1100" b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</a:p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(barattolo intero)</a:t>
                      </a:r>
                      <a:endParaRPr lang="it-IT" sz="1100" b="0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182 kcal</a:t>
                      </a:r>
                    </a:p>
                    <a:p>
                      <a:pPr algn="ctr" fontAlgn="ctr"/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</a:t>
                      </a:r>
                      <a:r>
                        <a:rPr lang="it-IT" sz="1100" b="1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</a:t>
                      </a:r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proteine </a:t>
                      </a:r>
                      <a:r>
                        <a:rPr lang="it-IT" sz="11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(*)</a:t>
                      </a:r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it-IT" sz="1100" b="1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kern="120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Necessità di un aumentato apporto proteico, vitaminico e minerale in caso di malnutrizione proteica, ridotto apporto proteico con la dieta e aumentato fabbisogno con</a:t>
                      </a:r>
                      <a:r>
                        <a:rPr lang="it-IT" sz="1100" b="1" u="none" strike="noStrike" kern="1200" baseline="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necessità di contenere i volumi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u="none" strike="noStrike" kern="1200" baseline="0" dirty="0" smtClean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b="1" u="none" strike="noStrike" kern="1200" baseline="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NO lattosio - NO glutine - NO fibre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(gusti neutro, vaniglia, cioccolato)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 fontAlgn="ctr"/>
                      <a:r>
                        <a:rPr lang="it-IT" sz="11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(*) = calcolo su d</a:t>
                      </a:r>
                      <a:r>
                        <a:rPr lang="it-IT" sz="1100" b="1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ose standard consigliata di 50 g/die</a:t>
                      </a:r>
                      <a:r>
                        <a:rPr lang="it-IT" sz="11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= 4 cucchiai</a:t>
                      </a:r>
                      <a:endParaRPr lang="it-IT" sz="1100" b="1" i="0" u="sng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383912">
                <a:tc>
                  <a:txBody>
                    <a:bodyPr/>
                    <a:lstStyle/>
                    <a:p>
                      <a:pPr algn="ctr" fontAlgn="ctr"/>
                      <a:endParaRPr lang="it-IT" sz="1600" b="1" u="none" strike="noStrike" dirty="0" smtClean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it-IT" sz="16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CREMELINE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Integratore ipercalorico e iperproteico </a:t>
                      </a:r>
                      <a:r>
                        <a:rPr lang="it-IT" sz="1100" b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semisolido di </a:t>
                      </a:r>
                      <a:r>
                        <a:rPr lang="it-IT" sz="1100" b="0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consistenza cremosa</a:t>
                      </a:r>
                      <a:endParaRPr lang="it-IT" sz="1100" b="0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 </a:t>
                      </a:r>
                      <a:r>
                        <a:rPr lang="it-IT" sz="1100" b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</a:p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(=n.1 vasetto)</a:t>
                      </a:r>
                      <a:endParaRPr lang="it-IT" sz="1100" b="0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 </a:t>
                      </a:r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kcal</a:t>
                      </a:r>
                    </a:p>
                    <a:p>
                      <a:pPr algn="ctr" fontAlgn="ctr"/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12,5 </a:t>
                      </a:r>
                      <a:r>
                        <a:rPr lang="it-IT" sz="1100" b="1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</a:t>
                      </a:r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proteine</a:t>
                      </a:r>
                    </a:p>
                    <a:p>
                      <a:pPr algn="ctr" fontAlgn="ctr"/>
                      <a:r>
                        <a:rPr lang="it-IT" sz="1100" b="1" u="none" strike="noStrike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Per vasetto da 125 g</a:t>
                      </a:r>
                      <a:endParaRPr lang="it-IT" sz="1100" b="1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kern="120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Per pz con aumento del fabbisogno calorico-proteico e con difficoltà nella deglutizione e/o nella masticazione.</a:t>
                      </a:r>
                    </a:p>
                    <a:p>
                      <a:r>
                        <a:rPr lang="it-IT" sz="1100" b="1" u="none" strike="noStrike" kern="120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vari gusti)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1100" b="1" u="none" strike="noStrike" kern="120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 lattosio - Fibre 0,5 g/125 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t-IT" sz="1100" b="1" u="none" strike="noStrike" kern="1200" dirty="0" smtClean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b="1" u="none" strike="noStrike" kern="120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(gusti cioccolato, vaniglia, albicocca, caffè, caramello, limone)</a:t>
                      </a:r>
                    </a:p>
                  </a:txBody>
                  <a:tcPr marL="0" marR="0" marT="0" marB="0" anchor="ctr"/>
                </a:tc>
              </a:tr>
              <a:tr h="12401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RESOURCE </a:t>
                      </a:r>
                      <a:r>
                        <a:rPr lang="it-IT" sz="1600" b="1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DIABET </a:t>
                      </a:r>
                      <a:r>
                        <a:rPr lang="it-IT" sz="16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l" fontAlgn="ctr"/>
                      <a:r>
                        <a:rPr lang="it-IT" sz="16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CREME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Integratore ipercalorico e iperproteico di consistenza cremosa </a:t>
                      </a:r>
                      <a:r>
                        <a:rPr lang="it-IT" sz="1100" b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basso</a:t>
                      </a:r>
                      <a:r>
                        <a:rPr lang="it-IT" sz="1100" b="0" u="none" strike="noStrike" baseline="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indice glicemico </a:t>
                      </a:r>
                    </a:p>
                    <a:p>
                      <a:pPr algn="ctr" fontAlgn="ctr"/>
                      <a:r>
                        <a:rPr lang="it-IT" sz="1100" b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 </a:t>
                      </a:r>
                      <a:r>
                        <a:rPr lang="it-IT" sz="1100" b="0" u="sng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DIABETE</a:t>
                      </a:r>
                      <a:endParaRPr lang="it-IT" sz="1100" b="0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 </a:t>
                      </a:r>
                      <a:r>
                        <a:rPr lang="it-IT" sz="1100" b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</a:t>
                      </a:r>
                    </a:p>
                    <a:p>
                      <a:pPr algn="ctr" fontAlgn="ctr"/>
                      <a:r>
                        <a:rPr lang="it-IT" sz="1100" b="0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(=n.1 vasetto)</a:t>
                      </a:r>
                      <a:endParaRPr lang="it-IT" sz="1100" b="0" i="0" u="none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278 </a:t>
                      </a:r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kcal</a:t>
                      </a:r>
                      <a:r>
                        <a:rPr lang="it-IT" sz="1100" b="1" u="none" strike="noStrike" baseline="0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 fontAlgn="ctr"/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</a:t>
                      </a:r>
                      <a:r>
                        <a:rPr lang="it-IT" sz="1100" b="1" u="none" strike="noStrike" dirty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</a:t>
                      </a:r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proteine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Per vasetto da 125 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u="none" strike="noStrike" dirty="0" smtClean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dirty="0" smtClean="0">
                          <a:solidFill>
                            <a:srgbClr val="00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(semisolido a consistenza cremosa vaniglia, caffè)</a:t>
                      </a:r>
                      <a:endParaRPr lang="it-IT" sz="1100" b="1" i="0" u="none" strike="noStrike" dirty="0" smtClean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l" fontAlgn="ctr"/>
                      <a:endParaRPr lang="it-IT" sz="1100" b="1" i="0" u="sng" strike="noStrike" dirty="0">
                        <a:solidFill>
                          <a:srgbClr val="00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4" y="2564904"/>
            <a:ext cx="75511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6401" r="11062" b="10751"/>
          <a:stretch/>
        </p:blipFill>
        <p:spPr bwMode="auto">
          <a:xfrm>
            <a:off x="747541" y="4421702"/>
            <a:ext cx="542355" cy="71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t="17261" r="14452" b="19424"/>
          <a:stretch/>
        </p:blipFill>
        <p:spPr bwMode="auto">
          <a:xfrm>
            <a:off x="1018720" y="5589240"/>
            <a:ext cx="733500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9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35545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20162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i="1" cap="none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Intervento nutrizionale: </a:t>
            </a:r>
            <a:r>
              <a:rPr lang="it-IT" i="1" cap="none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i="1" cap="none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i="1" cap="none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 Avvio di una Nutrizione Artificiale di supporto</a:t>
            </a:r>
            <a:endParaRPr lang="it-IT" i="1" cap="none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4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-35273"/>
            <a:ext cx="8676456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it-IT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Intervento nutrizionale-Nutrizione Artificiale (Terapia)</a:t>
            </a:r>
            <a:endParaRPr lang="it-IT" sz="32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052736"/>
            <a:ext cx="889248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Nutrizione Artificiale quando?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200" dirty="0" smtClean="0">
                <a:solidFill>
                  <a:srgbClr val="002060"/>
                </a:solidFill>
              </a:rPr>
              <a:t>LG SINPE/ESPEN 2012</a:t>
            </a:r>
            <a:endParaRPr lang="it-IT" sz="1200" dirty="0">
              <a:solidFill>
                <a:srgbClr val="002060"/>
              </a:solidFill>
            </a:endParaRPr>
          </a:p>
          <a:p>
            <a:pPr marL="857250" lvl="1" indent="-457200">
              <a:lnSpc>
                <a:spcPct val="120000"/>
              </a:lnSpc>
              <a:buAutoNum type="arabicParenR"/>
            </a:pPr>
            <a:r>
              <a:rPr lang="it-IT" sz="2000" b="1" dirty="0" smtClean="0">
                <a:solidFill>
                  <a:srgbClr val="C00000"/>
                </a:solidFill>
              </a:rPr>
              <a:t>Pz con Malnutrizione</a:t>
            </a:r>
            <a:r>
              <a:rPr lang="it-IT" sz="2000" dirty="0" smtClean="0"/>
              <a:t>: </a:t>
            </a:r>
            <a:r>
              <a:rPr lang="it-IT" sz="2000" dirty="0" smtClean="0">
                <a:solidFill>
                  <a:srgbClr val="002060"/>
                </a:solidFill>
              </a:rPr>
              <a:t>Gli </a:t>
            </a:r>
            <a:r>
              <a:rPr lang="it-IT" sz="2000" dirty="0" err="1" smtClean="0">
                <a:solidFill>
                  <a:srgbClr val="002060"/>
                </a:solidFill>
              </a:rPr>
              <a:t>intake</a:t>
            </a:r>
            <a:r>
              <a:rPr lang="it-IT" sz="2000" dirty="0" smtClean="0">
                <a:solidFill>
                  <a:srgbClr val="002060"/>
                </a:solidFill>
              </a:rPr>
              <a:t> per via orale non raggiungono almeno il 50% del fabbisogno ( in pratica </a:t>
            </a:r>
            <a:r>
              <a:rPr lang="it-IT" sz="2000" dirty="0" err="1" smtClean="0">
                <a:solidFill>
                  <a:srgbClr val="002060"/>
                </a:solidFill>
              </a:rPr>
              <a:t>intake</a:t>
            </a:r>
            <a:r>
              <a:rPr lang="it-IT" sz="2000" dirty="0" smtClean="0">
                <a:solidFill>
                  <a:srgbClr val="002060"/>
                </a:solidFill>
              </a:rPr>
              <a:t> &lt; 50% di quanto preparato ) per un periodo &gt; 5 gg in pz malnutrito (BMI&lt;18,5 e/o calo di peso &gt; 10% negli ultimi 6 mesi)</a:t>
            </a:r>
          </a:p>
          <a:p>
            <a:pPr marL="857250" lvl="1" indent="-457200">
              <a:lnSpc>
                <a:spcPct val="120000"/>
              </a:lnSpc>
              <a:buAutoNum type="arabicParenR"/>
            </a:pPr>
            <a:r>
              <a:rPr lang="it-IT" sz="2000" b="1" dirty="0" smtClean="0">
                <a:solidFill>
                  <a:srgbClr val="C00000"/>
                </a:solidFill>
              </a:rPr>
              <a:t>Pz </a:t>
            </a:r>
            <a:r>
              <a:rPr lang="it-IT" sz="2000" b="1" dirty="0" err="1">
                <a:solidFill>
                  <a:srgbClr val="C00000"/>
                </a:solidFill>
              </a:rPr>
              <a:t>N</a:t>
            </a:r>
            <a:r>
              <a:rPr lang="it-IT" sz="2000" b="1" dirty="0" err="1" smtClean="0">
                <a:solidFill>
                  <a:srgbClr val="C00000"/>
                </a:solidFill>
              </a:rPr>
              <a:t>ormonutrito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ma:</a:t>
            </a:r>
          </a:p>
          <a:p>
            <a:pPr lvl="1">
              <a:lnSpc>
                <a:spcPct val="120000"/>
              </a:lnSpc>
              <a:defRPr/>
            </a:pPr>
            <a:r>
              <a:rPr lang="it-IT" sz="2000" dirty="0" smtClean="0">
                <a:solidFill>
                  <a:srgbClr val="002060"/>
                </a:solidFill>
              </a:rPr>
              <a:t>Stima </a:t>
            </a:r>
            <a:r>
              <a:rPr lang="it-IT" sz="2000" dirty="0">
                <a:solidFill>
                  <a:srgbClr val="002060"/>
                </a:solidFill>
              </a:rPr>
              <a:t>o previsione di insufficiente nutrizione orale </a:t>
            </a:r>
            <a:r>
              <a:rPr lang="it-IT" sz="2000" dirty="0" smtClean="0">
                <a:solidFill>
                  <a:srgbClr val="002060"/>
                </a:solidFill>
              </a:rPr>
              <a:t>per almeno </a:t>
            </a:r>
            <a:r>
              <a:rPr lang="it-IT" sz="2000" dirty="0">
                <a:solidFill>
                  <a:srgbClr val="002060"/>
                </a:solidFill>
              </a:rPr>
              <a:t>10 </a:t>
            </a:r>
            <a:r>
              <a:rPr lang="it-IT" sz="2000" dirty="0" smtClean="0">
                <a:solidFill>
                  <a:srgbClr val="002060"/>
                </a:solidFill>
              </a:rPr>
              <a:t>g (es. effetti collaterali gravi da trattamenti oncologici come vomito incoercibile, diarrea profusa ecc. )</a:t>
            </a:r>
          </a:p>
          <a:p>
            <a:pPr lvl="1">
              <a:lnSpc>
                <a:spcPct val="120000"/>
              </a:lnSpc>
              <a:defRPr/>
            </a:pPr>
            <a:r>
              <a:rPr lang="it-IT" sz="2000" dirty="0" smtClean="0">
                <a:solidFill>
                  <a:srgbClr val="002060"/>
                </a:solidFill>
              </a:rPr>
              <a:t>Condizioni di </a:t>
            </a:r>
            <a:r>
              <a:rPr lang="it-IT" sz="2000" dirty="0" err="1" smtClean="0">
                <a:solidFill>
                  <a:srgbClr val="002060"/>
                </a:solidFill>
              </a:rPr>
              <a:t>ipercatabolismo</a:t>
            </a:r>
            <a:r>
              <a:rPr lang="it-IT" sz="2000" dirty="0" smtClean="0">
                <a:solidFill>
                  <a:srgbClr val="002060"/>
                </a:solidFill>
              </a:rPr>
              <a:t> : grave ( es sepsi severa, trauma, intervento chirurgico maggiore + complicanze) o moderato </a:t>
            </a:r>
            <a:r>
              <a:rPr lang="it-IT" sz="2000" dirty="0">
                <a:solidFill>
                  <a:srgbClr val="002060"/>
                </a:solidFill>
              </a:rPr>
              <a:t>con previsione di </a:t>
            </a:r>
            <a:r>
              <a:rPr lang="it-IT" sz="2000" dirty="0" smtClean="0">
                <a:solidFill>
                  <a:srgbClr val="002060"/>
                </a:solidFill>
              </a:rPr>
              <a:t>insufficiente nutrizione </a:t>
            </a:r>
            <a:r>
              <a:rPr lang="it-IT" sz="2000" dirty="0">
                <a:solidFill>
                  <a:srgbClr val="002060"/>
                </a:solidFill>
              </a:rPr>
              <a:t>orale per più di 7 </a:t>
            </a:r>
            <a:r>
              <a:rPr lang="it-IT" sz="2000" dirty="0" smtClean="0">
                <a:solidFill>
                  <a:srgbClr val="002060"/>
                </a:solidFill>
              </a:rPr>
              <a:t>gg</a:t>
            </a:r>
          </a:p>
          <a:p>
            <a:pPr lvl="1">
              <a:lnSpc>
                <a:spcPct val="120000"/>
              </a:lnSpc>
              <a:defRPr/>
            </a:pPr>
            <a:r>
              <a:rPr lang="it-IT" sz="2000" dirty="0" smtClean="0">
                <a:solidFill>
                  <a:srgbClr val="002060"/>
                </a:solidFill>
              </a:rPr>
              <a:t>Alterazioni </a:t>
            </a:r>
            <a:r>
              <a:rPr lang="it-IT" sz="2000" dirty="0">
                <a:solidFill>
                  <a:srgbClr val="002060"/>
                </a:solidFill>
              </a:rPr>
              <a:t>dell’assorbimento, del transito intestinale </a:t>
            </a:r>
            <a:r>
              <a:rPr lang="it-IT" sz="2000" dirty="0" smtClean="0">
                <a:solidFill>
                  <a:srgbClr val="002060"/>
                </a:solidFill>
              </a:rPr>
              <a:t>o della </a:t>
            </a:r>
            <a:r>
              <a:rPr lang="it-IT" sz="2000" dirty="0">
                <a:solidFill>
                  <a:srgbClr val="002060"/>
                </a:solidFill>
              </a:rPr>
              <a:t>digestione del cibo nelle sue varie fasi, gravi </a:t>
            </a:r>
            <a:r>
              <a:rPr lang="it-IT" sz="2000" dirty="0" smtClean="0">
                <a:solidFill>
                  <a:srgbClr val="002060"/>
                </a:solidFill>
              </a:rPr>
              <a:t>e non </a:t>
            </a:r>
            <a:r>
              <a:rPr lang="it-IT" sz="2000" dirty="0">
                <a:solidFill>
                  <a:srgbClr val="002060"/>
                </a:solidFill>
              </a:rPr>
              <a:t>rapidamente reversibili (entro 10 gg)</a:t>
            </a:r>
          </a:p>
          <a:p>
            <a:pPr marL="0" indent="0">
              <a:buNone/>
            </a:pPr>
            <a:endParaRPr lang="it-IT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Valutare la necessità di integrazione nutrizionale (OS/NA)?</a:t>
            </a:r>
            <a:endParaRPr lang="it-IT" sz="3200" dirty="0">
              <a:solidFill>
                <a:schemeClr val="accent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95469" y="3140968"/>
            <a:ext cx="27363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 </a:t>
            </a:r>
            <a:r>
              <a:rPr lang="it-IT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INTAKE </a:t>
            </a:r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NUTRIZIONALE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llout con freccia in giù 4"/>
          <p:cNvSpPr/>
          <p:nvPr/>
        </p:nvSpPr>
        <p:spPr>
          <a:xfrm>
            <a:off x="1612521" y="1340768"/>
            <a:ext cx="6102200" cy="864096"/>
          </a:xfrm>
          <a:prstGeom prst="downArrowCallout">
            <a:avLst>
              <a:gd name="adj1" fmla="val 13350"/>
              <a:gd name="adj2" fmla="val 23058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Pz che si alimenta per OS con DIETA LIBERA o DIETA SPECIFICA PER PATOLOGIA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e 5"/>
          <p:cNvSpPr/>
          <p:nvPr/>
        </p:nvSpPr>
        <p:spPr>
          <a:xfrm>
            <a:off x="3439485" y="2348880"/>
            <a:ext cx="24482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Fabbisogni nutrizionali sono coperti?</a:t>
            </a:r>
            <a:endParaRPr lang="it-IT" sz="16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6300192" y="4068705"/>
            <a:ext cx="1296144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it-IT" sz="1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75 %</a:t>
            </a:r>
          </a:p>
        </p:txBody>
      </p:sp>
      <p:sp>
        <p:nvSpPr>
          <p:cNvPr id="8" name="Ovale 7"/>
          <p:cNvSpPr/>
          <p:nvPr/>
        </p:nvSpPr>
        <p:spPr>
          <a:xfrm>
            <a:off x="4015549" y="4095276"/>
            <a:ext cx="1296144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2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it-IT" sz="1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</a:t>
            </a:r>
            <a:r>
              <a:rPr lang="it-IT" sz="12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sz="1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75%</a:t>
            </a:r>
          </a:p>
        </p:txBody>
      </p:sp>
      <p:sp>
        <p:nvSpPr>
          <p:cNvPr id="9" name="Rettangolo 8"/>
          <p:cNvSpPr/>
          <p:nvPr/>
        </p:nvSpPr>
        <p:spPr>
          <a:xfrm>
            <a:off x="6156176" y="4966417"/>
            <a:ext cx="2395013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Prosegue sola alimentazione per OS e monitoraggio </a:t>
            </a:r>
            <a:r>
              <a:rPr lang="it-IT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intake</a:t>
            </a:r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nutrizionale 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6156176" y="3573016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e 33"/>
          <p:cNvSpPr/>
          <p:nvPr/>
        </p:nvSpPr>
        <p:spPr>
          <a:xfrm>
            <a:off x="1331640" y="4095276"/>
            <a:ext cx="1296144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50</a:t>
            </a:r>
            <a:endParaRPr lang="it-IT" sz="1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492744" y="4951172"/>
            <a:ext cx="2395013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Alimentazione per Os associata ad integratore nutrizionale orale (ONS)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782205" y="4966417"/>
            <a:ext cx="2395013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Valutare NA di supporto ad alimentazione per OS oppure NA totale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Connettore 1 37"/>
          <p:cNvCxnSpPr/>
          <p:nvPr/>
        </p:nvCxnSpPr>
        <p:spPr>
          <a:xfrm>
            <a:off x="8748464" y="3573016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8551189" y="5542481"/>
            <a:ext cx="197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4663621" y="6381328"/>
            <a:ext cx="40848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4663621" y="6118545"/>
            <a:ext cx="0" cy="262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H="1">
            <a:off x="2627784" y="3933056"/>
            <a:ext cx="81170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5724128" y="386104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>
            <a:off x="4663621" y="3861048"/>
            <a:ext cx="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stCxn id="34" idx="4"/>
          </p:cNvCxnSpPr>
          <p:nvPr/>
        </p:nvCxnSpPr>
        <p:spPr>
          <a:xfrm>
            <a:off x="1979712" y="4599332"/>
            <a:ext cx="0" cy="351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8" idx="4"/>
          </p:cNvCxnSpPr>
          <p:nvPr/>
        </p:nvCxnSpPr>
        <p:spPr>
          <a:xfrm>
            <a:off x="4663621" y="4599332"/>
            <a:ext cx="0" cy="351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>
            <a:off x="6949004" y="4599332"/>
            <a:ext cx="0" cy="351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stCxn id="6" idx="4"/>
          </p:cNvCxnSpPr>
          <p:nvPr/>
        </p:nvCxnSpPr>
        <p:spPr>
          <a:xfrm>
            <a:off x="4663621" y="29249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 flipV="1">
            <a:off x="179512" y="5527236"/>
            <a:ext cx="602694" cy="15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179512" y="3284984"/>
            <a:ext cx="0" cy="2242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179512" y="3284984"/>
            <a:ext cx="29977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2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>
          <a:xfrm>
            <a:off x="179388" y="-45804"/>
            <a:ext cx="8219256" cy="1301006"/>
          </a:xfrm>
        </p:spPr>
        <p:txBody>
          <a:bodyPr/>
          <a:lstStyle/>
          <a:p>
            <a:pPr algn="l"/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>
                <a:solidFill>
                  <a:srgbClr val="00B0F0"/>
                </a:solidFill>
              </a:rPr>
              <a:t>Criteri diagnostici per Malnutrizione</a:t>
            </a:r>
            <a:r>
              <a:rPr lang="it-IT" sz="2800" dirty="0" smtClean="0">
                <a:solidFill>
                  <a:srgbClr val="00B0F0"/>
                </a:solidFill>
              </a:rPr>
              <a:t/>
            </a:r>
            <a:br>
              <a:rPr lang="it-IT" sz="2800" dirty="0" smtClean="0">
                <a:solidFill>
                  <a:srgbClr val="00B0F0"/>
                </a:solidFill>
              </a:rPr>
            </a:br>
            <a:r>
              <a:rPr lang="it-IT" sz="2800" dirty="0" smtClean="0">
                <a:solidFill>
                  <a:srgbClr val="00B0F0"/>
                </a:solidFill>
              </a:rPr>
              <a:t> </a:t>
            </a:r>
            <a:r>
              <a:rPr lang="it-IT" sz="1400" dirty="0" smtClean="0">
                <a:solidFill>
                  <a:srgbClr val="00B0F0"/>
                </a:solidFill>
                <a:latin typeface="AdvOT863180fb"/>
              </a:rPr>
              <a:t>ESPEN  </a:t>
            </a:r>
            <a:r>
              <a:rPr lang="it-IT" sz="1400" dirty="0" err="1" smtClean="0">
                <a:solidFill>
                  <a:srgbClr val="00B0F0"/>
                </a:solidFill>
                <a:latin typeface="AdvOT863180fb"/>
              </a:rPr>
              <a:t>Consensus</a:t>
            </a:r>
            <a:r>
              <a:rPr lang="it-IT" sz="1400" dirty="0" smtClean="0">
                <a:solidFill>
                  <a:srgbClr val="00B0F0"/>
                </a:solidFill>
                <a:latin typeface="AdvOT863180fb"/>
              </a:rPr>
              <a:t> Statement</a:t>
            </a:r>
            <a:br>
              <a:rPr lang="it-IT" sz="1400" dirty="0" smtClean="0">
                <a:solidFill>
                  <a:srgbClr val="00B0F0"/>
                </a:solidFill>
                <a:latin typeface="AdvOT863180fb"/>
              </a:rPr>
            </a:br>
            <a:r>
              <a:rPr lang="it-IT" sz="1100" dirty="0" smtClean="0">
                <a:solidFill>
                  <a:srgbClr val="000000"/>
                </a:solidFill>
                <a:latin typeface="AdvOT863180fb"/>
              </a:rPr>
              <a:t/>
            </a:r>
            <a:br>
              <a:rPr lang="it-IT" sz="1100" dirty="0" smtClean="0">
                <a:solidFill>
                  <a:srgbClr val="000000"/>
                </a:solidFill>
                <a:latin typeface="AdvOT863180fb"/>
              </a:rPr>
            </a:br>
            <a:r>
              <a:rPr lang="it-IT" sz="1100" dirty="0" smtClean="0">
                <a:solidFill>
                  <a:srgbClr val="000000"/>
                </a:solidFill>
                <a:latin typeface="AdvOT863180fb"/>
              </a:rPr>
              <a:t>T</a:t>
            </a:r>
            <a:r>
              <a:rPr lang="it-IT" sz="1100" dirty="0">
                <a:solidFill>
                  <a:srgbClr val="000000"/>
                </a:solidFill>
                <a:latin typeface="AdvOT863180fb"/>
              </a:rPr>
              <a:t>. </a:t>
            </a:r>
            <a:r>
              <a:rPr lang="it-IT" sz="1100" dirty="0" err="1">
                <a:solidFill>
                  <a:srgbClr val="000000"/>
                </a:solidFill>
                <a:latin typeface="AdvOT863180fb"/>
              </a:rPr>
              <a:t>Cederholm</a:t>
            </a:r>
            <a:r>
              <a:rPr lang="it-IT" sz="1100" dirty="0">
                <a:solidFill>
                  <a:srgbClr val="000000"/>
                </a:solidFill>
                <a:latin typeface="AdvOT863180fb"/>
              </a:rPr>
              <a:t> </a:t>
            </a:r>
            <a:r>
              <a:rPr lang="it-IT" sz="1100" dirty="0" smtClean="0">
                <a:solidFill>
                  <a:schemeClr val="tx1"/>
                </a:solidFill>
                <a:latin typeface="AdvOT863180fb"/>
              </a:rPr>
              <a:t>et al</a:t>
            </a:r>
            <a:r>
              <a:rPr lang="it-IT" sz="1100" b="1" dirty="0" smtClean="0">
                <a:solidFill>
                  <a:schemeClr val="tx1"/>
                </a:solidFill>
                <a:latin typeface="AdvOT863180fb"/>
              </a:rPr>
              <a:t>.  </a:t>
            </a:r>
            <a:r>
              <a:rPr lang="it-IT" sz="1100" b="1" dirty="0" err="1" smtClean="0">
                <a:solidFill>
                  <a:srgbClr val="2197D2"/>
                </a:solidFill>
                <a:latin typeface="AdvOT863180fb"/>
              </a:rPr>
              <a:t>Clinical</a:t>
            </a:r>
            <a:r>
              <a:rPr lang="it-IT" sz="1100" b="1" dirty="0" smtClean="0">
                <a:solidFill>
                  <a:srgbClr val="2197D2"/>
                </a:solidFill>
                <a:latin typeface="AdvOT863180fb"/>
              </a:rPr>
              <a:t> </a:t>
            </a:r>
            <a:r>
              <a:rPr lang="it-IT" sz="1100" b="1" dirty="0" err="1" smtClean="0">
                <a:solidFill>
                  <a:srgbClr val="2197D2"/>
                </a:solidFill>
                <a:latin typeface="AdvOT863180fb"/>
              </a:rPr>
              <a:t>Nutrition</a:t>
            </a:r>
            <a:r>
              <a:rPr lang="it-IT" sz="1100" b="1" dirty="0" smtClean="0">
                <a:solidFill>
                  <a:srgbClr val="2197D2"/>
                </a:solidFill>
                <a:latin typeface="AdvOT863180fb"/>
              </a:rPr>
              <a:t> 2015</a:t>
            </a:r>
            <a:endParaRPr lang="it-IT" sz="1800" b="1" dirty="0" smtClean="0"/>
          </a:p>
        </p:txBody>
      </p:sp>
      <p:sp>
        <p:nvSpPr>
          <p:cNvPr id="47107" name="CasellaDiTesto 2"/>
          <p:cNvSpPr txBox="1">
            <a:spLocks noChangeArrowheads="1"/>
          </p:cNvSpPr>
          <p:nvPr/>
        </p:nvSpPr>
        <p:spPr bwMode="auto">
          <a:xfrm>
            <a:off x="179388" y="2252663"/>
            <a:ext cx="89646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2060"/>
                </a:solidFill>
              </a:rPr>
              <a:t>Alternativa 1</a:t>
            </a:r>
            <a:r>
              <a:rPr lang="it-IT" dirty="0" smtClean="0">
                <a:solidFill>
                  <a:srgbClr val="002060"/>
                </a:solidFill>
              </a:rPr>
              <a:t>:       BMI &lt; 18,5 kg/m²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2060"/>
                </a:solidFill>
              </a:rPr>
              <a:t>Alternativa 2:       </a:t>
            </a:r>
            <a:r>
              <a:rPr lang="it-IT" dirty="0" smtClean="0">
                <a:solidFill>
                  <a:srgbClr val="002060"/>
                </a:solidFill>
              </a:rPr>
              <a:t>perdita di peso non intenzionale &gt;10% in un periodo indefinito o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2060"/>
                </a:solidFill>
              </a:rPr>
              <a:t>                               &gt;5 % negli ultimi 3 mesi combinato con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2060"/>
                </a:solidFill>
              </a:rPr>
              <a:t>                               -BMI &lt; 20 kg/m² </a:t>
            </a:r>
            <a:r>
              <a:rPr lang="it-IT" dirty="0" err="1" smtClean="0">
                <a:solidFill>
                  <a:srgbClr val="002060"/>
                </a:solidFill>
              </a:rPr>
              <a:t>if</a:t>
            </a:r>
            <a:r>
              <a:rPr lang="it-IT" dirty="0" smtClean="0">
                <a:solidFill>
                  <a:srgbClr val="002060"/>
                </a:solidFill>
              </a:rPr>
              <a:t> &lt; 70 anni, o  &lt; 22 kg/m²  se ≥ 70 anni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2060"/>
                </a:solidFill>
              </a:rPr>
              <a:t>                                </a:t>
            </a:r>
            <a:r>
              <a:rPr lang="it-IT" dirty="0">
                <a:solidFill>
                  <a:srgbClr val="002060"/>
                </a:solidFill>
              </a:rPr>
              <a:t>o</a:t>
            </a:r>
            <a:endParaRPr lang="it-IT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2060"/>
                </a:solidFill>
              </a:rPr>
              <a:t>                               -*FFMI &lt; 15 and 17 kg/m² 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nelle femmine e maschi rispettivamente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864096" cy="106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388" y="5984413"/>
            <a:ext cx="864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*Cut-offs </a:t>
            </a:r>
            <a:r>
              <a:rPr lang="en-US" sz="1200" dirty="0">
                <a:solidFill>
                  <a:srgbClr val="002060"/>
                </a:solidFill>
              </a:rPr>
              <a:t>for </a:t>
            </a:r>
            <a:r>
              <a:rPr lang="en-US" sz="1200" dirty="0" smtClean="0">
                <a:solidFill>
                  <a:srgbClr val="002060"/>
                </a:solidFill>
              </a:rPr>
              <a:t>FFMI: Based </a:t>
            </a:r>
            <a:r>
              <a:rPr lang="en-US" sz="1200" dirty="0">
                <a:solidFill>
                  <a:srgbClr val="002060"/>
                </a:solidFill>
              </a:rPr>
              <a:t>on Swiss </a:t>
            </a:r>
            <a:r>
              <a:rPr lang="en-US" sz="1200" dirty="0" smtClean="0">
                <a:solidFill>
                  <a:srgbClr val="002060"/>
                </a:solidFill>
              </a:rPr>
              <a:t>reference material </a:t>
            </a:r>
            <a:r>
              <a:rPr lang="en-US" sz="1200" dirty="0">
                <a:solidFill>
                  <a:srgbClr val="002060"/>
                </a:solidFill>
              </a:rPr>
              <a:t>it was decided to </a:t>
            </a:r>
            <a:r>
              <a:rPr lang="en-US" sz="1200" dirty="0" smtClean="0">
                <a:solidFill>
                  <a:srgbClr val="002060"/>
                </a:solidFill>
              </a:rPr>
              <a:t>suggest FFMI </a:t>
            </a:r>
            <a:r>
              <a:rPr lang="en-US" sz="1200" dirty="0">
                <a:solidFill>
                  <a:srgbClr val="002060"/>
                </a:solidFill>
              </a:rPr>
              <a:t>&lt;15 and &lt;17 kg/m2 </a:t>
            </a:r>
            <a:r>
              <a:rPr lang="en-US" sz="1200" dirty="0" smtClean="0">
                <a:solidFill>
                  <a:srgbClr val="002060"/>
                </a:solidFill>
              </a:rPr>
              <a:t>in women </a:t>
            </a:r>
            <a:r>
              <a:rPr lang="en-US" sz="1200" dirty="0">
                <a:solidFill>
                  <a:srgbClr val="002060"/>
                </a:solidFill>
              </a:rPr>
              <a:t>and men, respectively. </a:t>
            </a:r>
            <a:endParaRPr lang="it-IT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Intervento </a:t>
            </a:r>
            <a:r>
              <a:rPr lang="it-IT" sz="4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nutrizionale-Nutrizione Artificiale (terapia)</a:t>
            </a:r>
            <a:endParaRPr lang="it-IT" sz="4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525963"/>
          </a:xfrm>
        </p:spPr>
        <p:txBody>
          <a:bodyPr>
            <a:noAutofit/>
          </a:bodyPr>
          <a:lstStyle/>
          <a:p>
            <a:pPr marL="0" lvl="0" indent="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Quale tipologia: </a:t>
            </a:r>
            <a:r>
              <a:rPr lang="it-IT" sz="2000" b="1" dirty="0" err="1" smtClean="0">
                <a:solidFill>
                  <a:srgbClr val="002060"/>
                </a:solidFill>
                <a:latin typeface="Calibri" pitchFamily="34" charset="0"/>
              </a:rPr>
              <a:t>N.Enterale</a:t>
            </a: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 (NE) o </a:t>
            </a:r>
            <a:r>
              <a:rPr lang="it-IT" sz="2000" b="1" dirty="0" err="1" smtClean="0">
                <a:solidFill>
                  <a:srgbClr val="002060"/>
                </a:solidFill>
                <a:latin typeface="Calibri" pitchFamily="34" charset="0"/>
              </a:rPr>
              <a:t>N.Parenterale</a:t>
            </a: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 (NP)?</a:t>
            </a:r>
          </a:p>
          <a:p>
            <a:pPr marL="0" lvl="0" indent="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it-IT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457200" lvl="0" indent="-45720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rabicParenR"/>
              <a:defRPr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In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tutte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le condizioni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in cui sussista una normale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funzione dell’</a:t>
            </a:r>
            <a:r>
              <a:rPr lang="it-IT" sz="2000" dirty="0" err="1" smtClean="0">
                <a:solidFill>
                  <a:srgbClr val="002060"/>
                </a:solidFill>
                <a:latin typeface="Calibri" pitchFamily="34" charset="0"/>
              </a:rPr>
              <a:t>enterocita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e sia prevedibile la copertura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dei fabbisogni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per via enterale, la </a:t>
            </a:r>
            <a:r>
              <a:rPr lang="it-IT" sz="2000" b="1" dirty="0">
                <a:solidFill>
                  <a:srgbClr val="002060"/>
                </a:solidFill>
                <a:latin typeface="Calibri" pitchFamily="34" charset="0"/>
              </a:rPr>
              <a:t>NE </a:t>
            </a: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dovrà essere la </a:t>
            </a:r>
            <a:r>
              <a:rPr lang="it-IT" sz="2000" b="1" dirty="0">
                <a:solidFill>
                  <a:srgbClr val="002060"/>
                </a:solidFill>
                <a:latin typeface="Calibri" pitchFamily="34" charset="0"/>
              </a:rPr>
              <a:t>tecnica di </a:t>
            </a: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1°scelta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, mentre la NP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dovrà essere riservata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ai pazienti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che necessitano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di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una nutrizione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artificiale, ma nei quali la </a:t>
            </a:r>
            <a:r>
              <a:rPr lang="it-IT" sz="2000" u="sng" dirty="0">
                <a:solidFill>
                  <a:srgbClr val="002060"/>
                </a:solidFill>
                <a:latin typeface="Calibri" pitchFamily="34" charset="0"/>
              </a:rPr>
              <a:t>via </a:t>
            </a:r>
            <a:r>
              <a:rPr lang="it-IT" sz="2000" u="sng" dirty="0" smtClean="0">
                <a:solidFill>
                  <a:srgbClr val="002060"/>
                </a:solidFill>
                <a:latin typeface="Calibri" pitchFamily="34" charset="0"/>
              </a:rPr>
              <a:t>enterale sia </a:t>
            </a:r>
            <a:r>
              <a:rPr lang="it-IT" sz="2000" u="sng" dirty="0">
                <a:solidFill>
                  <a:srgbClr val="002060"/>
                </a:solidFill>
                <a:latin typeface="Calibri" pitchFamily="34" charset="0"/>
              </a:rPr>
              <a:t>controindicata, impraticabile o non </a:t>
            </a:r>
            <a:r>
              <a:rPr lang="it-IT" sz="2000" u="sng" dirty="0" smtClean="0">
                <a:solidFill>
                  <a:srgbClr val="002060"/>
                </a:solidFill>
                <a:latin typeface="Calibri" pitchFamily="34" charset="0"/>
              </a:rPr>
              <a:t>consenta la </a:t>
            </a:r>
            <a:r>
              <a:rPr lang="it-IT" sz="2000" u="sng" dirty="0">
                <a:solidFill>
                  <a:srgbClr val="002060"/>
                </a:solidFill>
                <a:latin typeface="Calibri" pitchFamily="34" charset="0"/>
              </a:rPr>
              <a:t>copertura dei </a:t>
            </a:r>
            <a:r>
              <a:rPr lang="it-IT" sz="2000" u="sng" dirty="0" smtClean="0">
                <a:solidFill>
                  <a:srgbClr val="002060"/>
                </a:solidFill>
                <a:latin typeface="Calibri" pitchFamily="34" charset="0"/>
              </a:rPr>
              <a:t>fabbisogni. </a:t>
            </a:r>
            <a:r>
              <a:rPr lang="it-IT" sz="2000" b="1" u="sng" dirty="0" smtClean="0">
                <a:solidFill>
                  <a:srgbClr val="002060"/>
                </a:solidFill>
                <a:latin typeface="Calibri" pitchFamily="34" charset="0"/>
              </a:rPr>
              <a:t>SNG (</a:t>
            </a:r>
            <a:r>
              <a:rPr lang="it-IT" sz="2000" u="sng" dirty="0" smtClean="0">
                <a:solidFill>
                  <a:srgbClr val="002060"/>
                </a:solidFill>
                <a:latin typeface="Calibri" pitchFamily="34" charset="0"/>
              </a:rPr>
              <a:t>12-14 </a:t>
            </a:r>
            <a:r>
              <a:rPr lang="it-IT" sz="2000" u="sng" dirty="0" err="1" smtClean="0">
                <a:solidFill>
                  <a:srgbClr val="002060"/>
                </a:solidFill>
                <a:latin typeface="Calibri" pitchFamily="34" charset="0"/>
              </a:rPr>
              <a:t>fr</a:t>
            </a:r>
            <a:r>
              <a:rPr lang="it-IT" sz="2000" u="sng" dirty="0" smtClean="0">
                <a:solidFill>
                  <a:srgbClr val="002060"/>
                </a:solidFill>
                <a:latin typeface="Calibri" pitchFamily="34" charset="0"/>
              </a:rPr>
              <a:t>) se NE &lt; </a:t>
            </a:r>
            <a:r>
              <a:rPr lang="it-IT" sz="2000" u="sng" dirty="0">
                <a:solidFill>
                  <a:srgbClr val="002060"/>
                </a:solidFill>
                <a:latin typeface="Calibri" pitchFamily="34" charset="0"/>
              </a:rPr>
              <a:t>3</a:t>
            </a:r>
            <a:r>
              <a:rPr lang="it-IT" sz="2000" u="sng" dirty="0" smtClean="0">
                <a:solidFill>
                  <a:srgbClr val="002060"/>
                </a:solidFill>
                <a:latin typeface="Calibri" pitchFamily="34" charset="0"/>
              </a:rPr>
              <a:t> mesi; </a:t>
            </a:r>
            <a:r>
              <a:rPr lang="it-IT" sz="2000" b="1" u="sng" dirty="0" smtClean="0">
                <a:solidFill>
                  <a:srgbClr val="002060"/>
                </a:solidFill>
                <a:latin typeface="Calibri" pitchFamily="34" charset="0"/>
              </a:rPr>
              <a:t>PEG-</a:t>
            </a:r>
            <a:r>
              <a:rPr lang="it-IT" sz="2000" b="1" u="sng" dirty="0" err="1" smtClean="0">
                <a:solidFill>
                  <a:srgbClr val="002060"/>
                </a:solidFill>
                <a:latin typeface="Calibri" pitchFamily="34" charset="0"/>
              </a:rPr>
              <a:t>digiunostomia</a:t>
            </a:r>
            <a:r>
              <a:rPr lang="it-IT" sz="2000" u="sng" dirty="0" smtClean="0">
                <a:solidFill>
                  <a:srgbClr val="002060"/>
                </a:solidFill>
                <a:latin typeface="Calibri" pitchFamily="34" charset="0"/>
              </a:rPr>
              <a:t> se NE&gt;3 mesi. </a:t>
            </a:r>
            <a:endParaRPr lang="it-IT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7200" lvl="0" indent="-45720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AutoNum type="arabicParenR"/>
              <a:defRPr/>
            </a:pPr>
            <a:endParaRPr lang="it-IT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2)   Indicazioni ad </a:t>
            </a: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NP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 solo se:</a:t>
            </a:r>
          </a:p>
          <a:p>
            <a:pPr lvl="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mancanza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di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adeguata funzione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intestinale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assorbente (es. fistole ad alta portata, intestino corto, diarrea incoercibile </a:t>
            </a:r>
            <a:r>
              <a:rPr lang="it-IT" sz="2000" dirty="0" err="1" smtClean="0">
                <a:solidFill>
                  <a:srgbClr val="002060"/>
                </a:solidFill>
                <a:latin typeface="Calibri" pitchFamily="34" charset="0"/>
              </a:rPr>
              <a:t>ecc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…)</a:t>
            </a:r>
          </a:p>
          <a:p>
            <a:pPr lvl="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compromissione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del transito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intestinale</a:t>
            </a:r>
            <a:endParaRPr lang="it-IT" sz="2000" dirty="0">
              <a:solidFill>
                <a:srgbClr val="002060"/>
              </a:solidFill>
              <a:latin typeface="Calibri" pitchFamily="34" charset="0"/>
            </a:endParaRP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negato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consenso da parte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del paziente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o del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tutore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NP periferica (</a:t>
            </a:r>
            <a:r>
              <a:rPr lang="it-IT" sz="2000" b="1" dirty="0" err="1" smtClean="0">
                <a:solidFill>
                  <a:srgbClr val="002060"/>
                </a:solidFill>
                <a:latin typeface="Calibri" pitchFamily="34" charset="0"/>
              </a:rPr>
              <a:t>Midline</a:t>
            </a: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: sacche ad alti volumi e poche calorie (tempo previsto &lt; 30 gg).</a:t>
            </a:r>
          </a:p>
          <a:p>
            <a:pPr marL="0" indent="0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</a:rPr>
              <a:t>NP centrale (PICC/CVC):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sacche più concentrate, alta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osmolarità </a:t>
            </a:r>
            <a:r>
              <a:rPr lang="it-IT" sz="2000" dirty="0" smtClean="0">
                <a:solidFill>
                  <a:srgbClr val="002060"/>
                </a:solidFill>
                <a:latin typeface="Calibri" pitchFamily="34" charset="0"/>
              </a:rPr>
              <a:t>(tempo previsto &gt;15-30 gg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it-IT" sz="20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Quale tipologia di Nutrizione Artificiale</a:t>
            </a:r>
            <a:endParaRPr lang="it-IT" sz="3200" dirty="0">
              <a:solidFill>
                <a:schemeClr val="accent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2205" y="3138559"/>
            <a:ext cx="1512168" cy="5110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Previsione di NE &lt; 3 mesi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llout con freccia in giù 4"/>
          <p:cNvSpPr/>
          <p:nvPr/>
        </p:nvSpPr>
        <p:spPr>
          <a:xfrm>
            <a:off x="1612521" y="1340768"/>
            <a:ext cx="6102200" cy="864096"/>
          </a:xfrm>
          <a:prstGeom prst="downArrowCallout">
            <a:avLst>
              <a:gd name="adj1" fmla="val 13350"/>
              <a:gd name="adj2" fmla="val 23058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Intestino funzionante ?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e 5"/>
          <p:cNvSpPr/>
          <p:nvPr/>
        </p:nvSpPr>
        <p:spPr>
          <a:xfrm>
            <a:off x="2081095" y="2314600"/>
            <a:ext cx="24482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endParaRPr lang="it-IT" sz="16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6705610" y="4150189"/>
            <a:ext cx="1296144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CVC/PICC</a:t>
            </a:r>
            <a:endParaRPr lang="it-IT" sz="1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e 7"/>
          <p:cNvSpPr/>
          <p:nvPr/>
        </p:nvSpPr>
        <p:spPr>
          <a:xfrm>
            <a:off x="4788024" y="4112823"/>
            <a:ext cx="1296144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MIDLINE</a:t>
            </a:r>
            <a:endParaRPr lang="it-IT" sz="1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Ovale 33"/>
          <p:cNvSpPr/>
          <p:nvPr/>
        </p:nvSpPr>
        <p:spPr>
          <a:xfrm>
            <a:off x="784951" y="3988633"/>
            <a:ext cx="1296144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SNG/SND</a:t>
            </a:r>
            <a:endParaRPr lang="it-IT" sz="1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312597" y="5016740"/>
            <a:ext cx="2422641" cy="14527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Proseguimento NP domiciliare/struttura inviare scheda NAD al Team Nutrizionale (4 gg prima della dimissione)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1096866" y="4928588"/>
            <a:ext cx="2395013" cy="15408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Proseguimento NE domiciliare/struttura</a:t>
            </a:r>
          </a:p>
          <a:p>
            <a:pPr algn="ctr"/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Inviare scheda NAD al Team Nutrizionale (4gg prima dimissione)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e 24"/>
          <p:cNvSpPr/>
          <p:nvPr/>
        </p:nvSpPr>
        <p:spPr>
          <a:xfrm>
            <a:off x="4932040" y="2314600"/>
            <a:ext cx="24482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it-IT" sz="16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832745" y="3070037"/>
            <a:ext cx="1368152" cy="7645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NPT temporanea (&lt;30 gg)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539385" y="3138559"/>
            <a:ext cx="1512168" cy="5110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Previsione di NE &gt; 3 mesi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ttore 2 9"/>
          <p:cNvCxnSpPr>
            <a:stCxn id="6" idx="3"/>
          </p:cNvCxnSpPr>
          <p:nvPr/>
        </p:nvCxnSpPr>
        <p:spPr>
          <a:xfrm flipH="1">
            <a:off x="1835696" y="2806301"/>
            <a:ext cx="603940" cy="263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6" idx="4"/>
            <a:endCxn id="27" idx="0"/>
          </p:cNvCxnSpPr>
          <p:nvPr/>
        </p:nvCxnSpPr>
        <p:spPr>
          <a:xfrm flipH="1">
            <a:off x="3295469" y="2890664"/>
            <a:ext cx="9762" cy="247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1538289" y="3718109"/>
            <a:ext cx="0" cy="232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3131840" y="3718109"/>
            <a:ext cx="0" cy="232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/>
          <p:cNvSpPr/>
          <p:nvPr/>
        </p:nvSpPr>
        <p:spPr>
          <a:xfrm>
            <a:off x="2439636" y="4005618"/>
            <a:ext cx="1296144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PEG/PEJ</a:t>
            </a:r>
            <a:endParaRPr lang="it-IT" sz="1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6516216" y="3070037"/>
            <a:ext cx="1368152" cy="7645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NPT  a lungo termine (&gt;30 gg)</a:t>
            </a:r>
            <a:endParaRPr lang="it-IT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nettore 2 18"/>
          <p:cNvCxnSpPr>
            <a:stCxn id="25" idx="3"/>
          </p:cNvCxnSpPr>
          <p:nvPr/>
        </p:nvCxnSpPr>
        <p:spPr>
          <a:xfrm>
            <a:off x="5290581" y="2806301"/>
            <a:ext cx="1499" cy="208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25" idx="5"/>
          </p:cNvCxnSpPr>
          <p:nvPr/>
        </p:nvCxnSpPr>
        <p:spPr>
          <a:xfrm flipH="1">
            <a:off x="7020272" y="2806301"/>
            <a:ext cx="1499" cy="208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endCxn id="8" idx="0"/>
          </p:cNvCxnSpPr>
          <p:nvPr/>
        </p:nvCxnSpPr>
        <p:spPr>
          <a:xfrm>
            <a:off x="5436096" y="3861048"/>
            <a:ext cx="0" cy="25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7200292" y="3861048"/>
            <a:ext cx="0" cy="289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ccia in giù 40"/>
          <p:cNvSpPr/>
          <p:nvPr/>
        </p:nvSpPr>
        <p:spPr>
          <a:xfrm>
            <a:off x="2114824" y="4402217"/>
            <a:ext cx="243900" cy="394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5" name="Freccia in giù 54"/>
          <p:cNvSpPr/>
          <p:nvPr/>
        </p:nvSpPr>
        <p:spPr>
          <a:xfrm>
            <a:off x="6280017" y="4509674"/>
            <a:ext cx="243900" cy="394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97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Nutrizione Artificiale  Enterale </a:t>
            </a:r>
            <a:endParaRPr lang="it-IT" sz="4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7504" y="908720"/>
            <a:ext cx="88924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Accesso</a:t>
            </a:r>
            <a:r>
              <a:rPr lang="it-IT" sz="2400" dirty="0" smtClean="0">
                <a:solidFill>
                  <a:srgbClr val="002060"/>
                </a:solidFill>
              </a:rPr>
              <a:t>: SNG/PEG/</a:t>
            </a:r>
            <a:r>
              <a:rPr lang="it-IT" sz="2400" dirty="0" err="1" smtClean="0">
                <a:solidFill>
                  <a:srgbClr val="002060"/>
                </a:solidFill>
              </a:rPr>
              <a:t>digiunostomia</a:t>
            </a: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Somministrazione</a:t>
            </a:r>
            <a:r>
              <a:rPr lang="it-IT" sz="2400" dirty="0" smtClean="0">
                <a:solidFill>
                  <a:srgbClr val="002060"/>
                </a:solidFill>
              </a:rPr>
              <a:t>: pompa </a:t>
            </a:r>
            <a:r>
              <a:rPr lang="it-IT" sz="2400" dirty="0" err="1" smtClean="0">
                <a:solidFill>
                  <a:srgbClr val="002060"/>
                </a:solidFill>
              </a:rPr>
              <a:t>infusionale</a:t>
            </a:r>
            <a:r>
              <a:rPr lang="it-IT" sz="2400" dirty="0" smtClean="0">
                <a:solidFill>
                  <a:srgbClr val="002060"/>
                </a:solidFill>
              </a:rPr>
              <a:t> velocità di partenza 20 -30 ml </a:t>
            </a:r>
            <a:r>
              <a:rPr lang="it-IT" sz="2400" dirty="0" err="1" smtClean="0">
                <a:solidFill>
                  <a:srgbClr val="002060"/>
                </a:solidFill>
              </a:rPr>
              <a:t>hr</a:t>
            </a:r>
            <a:r>
              <a:rPr lang="it-IT" sz="2400" dirty="0" smtClean="0">
                <a:solidFill>
                  <a:srgbClr val="002060"/>
                </a:solidFill>
              </a:rPr>
              <a:t>- velocità </a:t>
            </a:r>
            <a:r>
              <a:rPr lang="it-IT" sz="2400" dirty="0" err="1" smtClean="0">
                <a:solidFill>
                  <a:srgbClr val="002060"/>
                </a:solidFill>
              </a:rPr>
              <a:t>max</a:t>
            </a:r>
            <a:r>
              <a:rPr lang="it-IT" sz="2400" dirty="0" smtClean="0">
                <a:solidFill>
                  <a:srgbClr val="002060"/>
                </a:solidFill>
              </a:rPr>
              <a:t> 70-100 ml </a:t>
            </a:r>
            <a:r>
              <a:rPr lang="it-IT" sz="2400" dirty="0" err="1" smtClean="0">
                <a:solidFill>
                  <a:srgbClr val="002060"/>
                </a:solidFill>
              </a:rPr>
              <a:t>hr</a:t>
            </a:r>
            <a:r>
              <a:rPr lang="it-IT" sz="2400" dirty="0" smtClean="0">
                <a:solidFill>
                  <a:srgbClr val="002060"/>
                </a:solidFill>
              </a:rPr>
              <a:t>. </a:t>
            </a:r>
            <a:r>
              <a:rPr lang="it-IT" sz="2400" dirty="0" err="1" smtClean="0">
                <a:solidFill>
                  <a:srgbClr val="002060"/>
                </a:solidFill>
              </a:rPr>
              <a:t>Range</a:t>
            </a:r>
            <a:r>
              <a:rPr lang="it-IT" sz="2400" dirty="0" smtClean="0">
                <a:solidFill>
                  <a:srgbClr val="002060"/>
                </a:solidFill>
              </a:rPr>
              <a:t> nutrizionale 5-7 gg.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Tipologia </a:t>
            </a:r>
            <a:r>
              <a:rPr lang="it-IT" sz="2400" b="1" dirty="0" err="1" smtClean="0">
                <a:solidFill>
                  <a:srgbClr val="002060"/>
                </a:solidFill>
              </a:rPr>
              <a:t>prodotti</a:t>
            </a:r>
            <a:r>
              <a:rPr lang="it-IT" sz="2400" dirty="0" err="1" smtClean="0">
                <a:solidFill>
                  <a:srgbClr val="002060"/>
                </a:solidFill>
              </a:rPr>
              <a:t>:standard</a:t>
            </a:r>
            <a:r>
              <a:rPr lang="it-IT" sz="2400" dirty="0" smtClean="0">
                <a:solidFill>
                  <a:srgbClr val="002060"/>
                </a:solidFill>
              </a:rPr>
              <a:t> (con o senza fibre), ipercalorici-iperproteici (con o senza fibre), </a:t>
            </a:r>
            <a:r>
              <a:rPr lang="it-IT" sz="2400" dirty="0" err="1" smtClean="0">
                <a:solidFill>
                  <a:srgbClr val="002060"/>
                </a:solidFill>
              </a:rPr>
              <a:t>semielementari</a:t>
            </a:r>
            <a:r>
              <a:rPr lang="it-IT" sz="2400" dirty="0" smtClean="0">
                <a:solidFill>
                  <a:srgbClr val="002060"/>
                </a:solidFill>
              </a:rPr>
              <a:t>, speciali per patologia (diabete M, nefropatici, </a:t>
            </a:r>
            <a:r>
              <a:rPr lang="it-IT" sz="2400" dirty="0" err="1" smtClean="0">
                <a:solidFill>
                  <a:srgbClr val="002060"/>
                </a:solidFill>
              </a:rPr>
              <a:t>insuf</a:t>
            </a:r>
            <a:r>
              <a:rPr lang="it-IT" sz="2400" dirty="0" smtClean="0">
                <a:solidFill>
                  <a:srgbClr val="002060"/>
                </a:solidFill>
              </a:rPr>
              <a:t>. Respiratoria).</a:t>
            </a:r>
            <a:r>
              <a:rPr lang="it-IT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Vedi schede prodotti NE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Effetti collaterali più frequenti</a:t>
            </a:r>
            <a:r>
              <a:rPr lang="it-IT" sz="2400" dirty="0" smtClean="0">
                <a:solidFill>
                  <a:srgbClr val="002060"/>
                </a:solidFill>
              </a:rPr>
              <a:t>: stipsi, diarrea, distensione addominale, vomito/rigurgito, dislocazione sonda, infezione peristomale (PEG/</a:t>
            </a:r>
            <a:r>
              <a:rPr lang="it-IT" sz="2400" dirty="0" err="1" smtClean="0">
                <a:solidFill>
                  <a:srgbClr val="002060"/>
                </a:solidFill>
              </a:rPr>
              <a:t>digiunostomia</a:t>
            </a:r>
            <a:r>
              <a:rPr lang="it-IT" sz="24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Consiglio</a:t>
            </a:r>
            <a:r>
              <a:rPr lang="it-IT" sz="2400" dirty="0" smtClean="0">
                <a:solidFill>
                  <a:srgbClr val="002060"/>
                </a:solidFill>
              </a:rPr>
              <a:t>: seguire procedure di nursing (igiene-lavaggio), controllo ristagno gastrico ad intervalli, incrementare lentamente la velocità, adeguata igiene/mobilizzazione sonda (PEG), controllo dell’alvo, postura corretta del paziente.</a:t>
            </a:r>
          </a:p>
          <a:p>
            <a:pPr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u="sng" dirty="0" smtClean="0">
                <a:solidFill>
                  <a:srgbClr val="002060"/>
                </a:solidFill>
              </a:rPr>
              <a:t>Adeguata istruzione al care-</a:t>
            </a:r>
            <a:r>
              <a:rPr lang="it-IT" sz="2400" u="sng" dirty="0" err="1" smtClean="0">
                <a:solidFill>
                  <a:srgbClr val="002060"/>
                </a:solidFill>
              </a:rPr>
              <a:t>giver</a:t>
            </a:r>
            <a:r>
              <a:rPr lang="it-IT" sz="2400" u="sng" dirty="0" smtClean="0">
                <a:solidFill>
                  <a:srgbClr val="002060"/>
                </a:solidFill>
              </a:rPr>
              <a:t>.</a:t>
            </a:r>
            <a:endParaRPr lang="it-IT" sz="2400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965" y="0"/>
            <a:ext cx="927088" cy="137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2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448935"/>
              </p:ext>
            </p:extLst>
          </p:nvPr>
        </p:nvGraphicFramePr>
        <p:xfrm>
          <a:off x="107505" y="-54141"/>
          <a:ext cx="8928991" cy="686751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60239"/>
                <a:gridCol w="1728833"/>
                <a:gridCol w="1079479"/>
                <a:gridCol w="1368152"/>
                <a:gridCol w="2592288"/>
              </a:tblGrid>
              <a:tr h="288032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PRODOTTI PER</a:t>
                      </a:r>
                      <a:r>
                        <a:rPr lang="it-IT" sz="1600" b="1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NE </a:t>
                      </a:r>
                      <a:r>
                        <a:rPr lang="it-IT" sz="16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it-IT" sz="160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Ausl</a:t>
                      </a:r>
                      <a:r>
                        <a:rPr lang="it-IT" sz="16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Piacenza</a:t>
                      </a:r>
                      <a:r>
                        <a:rPr lang="it-IT" sz="16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Caratteristiche</a:t>
                      </a:r>
                      <a:endParaRPr lang="it-IT" sz="12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Flacone </a:t>
                      </a:r>
                      <a:endParaRPr lang="it-IT" sz="1200" b="1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(ml)</a:t>
                      </a:r>
                      <a:endParaRPr lang="it-IT" sz="12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kcal/proteine </a:t>
                      </a:r>
                      <a:r>
                        <a:rPr lang="it-IT" sz="1200" b="1" i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 </a:t>
                      </a:r>
                      <a:r>
                        <a:rPr lang="it-IT" sz="1200" b="1" i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 ml</a:t>
                      </a:r>
                      <a:endParaRPr lang="it-IT" sz="1200" b="1" i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INDICAZIONI</a:t>
                      </a:r>
                      <a:endParaRPr lang="it-IT" sz="1200" b="1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OSMOLITE NEUTRO</a:t>
                      </a:r>
                      <a:endParaRPr lang="it-IT" sz="9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Nutrizione per sonda    isocalorica (1 kcal/ml), completa e bilanciata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  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composizione isotonica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con MCT</a:t>
                      </a:r>
                      <a:endParaRPr lang="it-IT" sz="80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 </a:t>
                      </a:r>
                      <a:r>
                        <a:rPr lang="it-IT" sz="8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</a:t>
                      </a:r>
                      <a:endParaRPr lang="it-IT" sz="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 kcal</a:t>
                      </a:r>
                    </a:p>
                    <a:p>
                      <a:pPr algn="ctr" fontAlgn="ctr"/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it-IT" sz="8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</a:t>
                      </a:r>
                      <a:r>
                        <a:rPr lang="it-IT" sz="8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proteine</a:t>
                      </a:r>
                      <a:endParaRPr lang="it-IT" sz="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Nutrizione </a:t>
                      </a:r>
                      <a:r>
                        <a:rPr lang="it-IT" sz="800" u="none" strike="noStrike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e post-operatoria, in particolare dopo interventi al tratto gastrointestinale.</a:t>
                      </a:r>
                    </a:p>
                    <a:p>
                      <a:pPr fontAlgn="base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Controindicazioni a prodotti contenenti fibre alimentari, prevenzione diarrea osmotica</a:t>
                      </a:r>
                    </a:p>
                    <a:p>
                      <a:pPr fontAlgn="base"/>
                      <a:endParaRPr lang="it-IT" sz="80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Senza glutine e lattosio, no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fibre, osmolarità= 244</a:t>
                      </a:r>
                    </a:p>
                  </a:txBody>
                  <a:tcPr marL="89535" marR="895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FRESUBIN</a:t>
                      </a:r>
                      <a:r>
                        <a:rPr lang="it-IT" sz="900" b="1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ORIGINAL FIBRE NEUTRO</a:t>
                      </a:r>
                      <a:endParaRPr lang="it-IT" sz="900" b="1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Miscela enterale per sonda, standard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80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normocalorica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a basso residuo arricchita in EPA e DHA, fibre miste</a:t>
                      </a:r>
                      <a:endParaRPr lang="it-IT" sz="80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 </a:t>
                      </a:r>
                      <a:r>
                        <a:rPr lang="it-IT" sz="8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</a:t>
                      </a:r>
                      <a:endParaRPr lang="it-IT" sz="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 kcal</a:t>
                      </a:r>
                    </a:p>
                    <a:p>
                      <a:pPr algn="ctr" fontAlgn="ctr"/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 </a:t>
                      </a:r>
                      <a:r>
                        <a:rPr lang="it-IT" sz="8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proteine</a:t>
                      </a:r>
                      <a:endParaRPr lang="it-IT" sz="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Indicato in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pz  che non possono nutrirsi adeguatamente per OS, malnutriti o a rischio di malnutrizione, fibre miste (solubili 4,6+ insolubili 2,8)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Senza glutine, lattosio ininfluente, osmolarità=285</a:t>
                      </a:r>
                    </a:p>
                  </a:txBody>
                  <a:tcPr marL="89535" marR="8953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NOVASOURCE GI FORTE</a:t>
                      </a:r>
                      <a:endParaRPr lang="it-IT" sz="9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Nutrizione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percalorica, bilanciata e completa con fibra solubile PHGG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 </a:t>
                      </a:r>
                      <a:r>
                        <a:rPr lang="it-IT" sz="8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</a:t>
                      </a:r>
                      <a:endParaRPr lang="it-IT" sz="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155 kcal</a:t>
                      </a:r>
                    </a:p>
                    <a:p>
                      <a:pPr algn="ctr" fontAlgn="ctr"/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</a:t>
                      </a:r>
                      <a:r>
                        <a:rPr lang="it-IT" sz="8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proteine</a:t>
                      </a:r>
                      <a:endParaRPr lang="it-IT" sz="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80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Necessità di supporto del trofismo della mucosa, associato ad elevato fabbisogno energetico e proteico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Restrizione nell’apporto in fluidi: insufficienza cardiaca, neurochirurgia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Senza glutine, lattosio ininfluente, fibre 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tot=11 g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osmolarità=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335</a:t>
                      </a:r>
                      <a:endParaRPr lang="it-IT" sz="80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80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13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NOVASOURCE</a:t>
                      </a:r>
                      <a:r>
                        <a:rPr lang="it-IT" sz="900" b="1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GI CONTROL</a:t>
                      </a:r>
                      <a:endParaRPr lang="it-IT" sz="9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Nutrizione bilanciata, </a:t>
                      </a:r>
                      <a:r>
                        <a:rPr lang="it-IT" sz="800" u="none" strike="noStrike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normocalorica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800" u="none" strike="noStrike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normoproteica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con fibra solubile PHGG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500 ml</a:t>
                      </a:r>
                      <a:endParaRPr lang="it-IT" sz="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100 kcal</a:t>
                      </a:r>
                      <a:endParaRPr lang="it-IT" sz="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Necessità di supporto del trofismo della mucosa,.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Senza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glutine, lattosio ininfluente, fibre totali=11 g. osmolarità=322</a:t>
                      </a:r>
                      <a:endParaRPr lang="it-IT" sz="80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55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NOVASOURCE GI</a:t>
                      </a:r>
                      <a:r>
                        <a:rPr lang="it-IT" sz="900" b="1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BALANCE</a:t>
                      </a:r>
                      <a:endParaRPr lang="it-IT" sz="9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basso indice glicemico adatto a casi di diabete mellito I e II,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fibra solubile PHGG</a:t>
                      </a:r>
                      <a:endParaRPr lang="it-IT" sz="80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 </a:t>
                      </a:r>
                      <a:r>
                        <a:rPr lang="it-IT" sz="8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</a:t>
                      </a:r>
                      <a:endParaRPr lang="it-IT" sz="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107 Kcal</a:t>
                      </a:r>
                    </a:p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4,8</a:t>
                      </a:r>
                      <a:r>
                        <a:rPr lang="it-IT" sz="800" b="0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g proteine</a:t>
                      </a:r>
                      <a:endParaRPr lang="it-IT" sz="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Nutrizione enterale totale o integrativa in pazienti con diabete mellito di tipo I e II o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Condizioni patologiche caratterizzate da temporanea perturbazione del metabolismo glucidico .</a:t>
                      </a:r>
                    </a:p>
                    <a:p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Senza glutine, lattosio ininfluente,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ibre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tot=10 g, osmolarità=320</a:t>
                      </a:r>
                      <a:endParaRPr lang="it-IT" sz="80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535" marR="895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NOVASOURCE GI</a:t>
                      </a:r>
                      <a:r>
                        <a:rPr lang="it-IT" sz="900" b="1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BALANCE PLUS</a:t>
                      </a:r>
                      <a:endParaRPr lang="it-IT" sz="9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Ipercalorico, iperproteico a basso indice glicemico adatto a casi di diabete mellito I e II,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fibra solubile PHGG</a:t>
                      </a:r>
                      <a:endParaRPr lang="it-IT" sz="80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 </a:t>
                      </a:r>
                      <a:r>
                        <a:rPr lang="it-IT" sz="8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</a:t>
                      </a:r>
                      <a:endParaRPr lang="it-IT" sz="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150 kcal</a:t>
                      </a:r>
                    </a:p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7,6</a:t>
                      </a:r>
                      <a:r>
                        <a:rPr lang="it-IT" sz="800" b="0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g proteine</a:t>
                      </a:r>
                      <a:endParaRPr lang="it-IT" sz="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Nutrizione enterale totale o integrativa in pazienti con diabete mellito di tipo I e II o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Condizioni patologiche caratterizzate da temporanea perturbazione del metabolismo glucidico .</a:t>
                      </a:r>
                    </a:p>
                    <a:p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Senza glutine, lattosio ininfluente,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ibre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tot=11g, osmolarità=370</a:t>
                      </a:r>
                      <a:endParaRPr lang="it-IT" sz="80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9535" marR="895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94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ISOSOURCE ENERGY FIBRE</a:t>
                      </a:r>
                      <a:endParaRPr lang="it-IT" sz="9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Alimento completo per uso enterale, </a:t>
                      </a:r>
                      <a:r>
                        <a:rPr lang="it-IT" sz="800" u="none" strike="noStrike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normocalorico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800" u="none" strike="noStrike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normoproteico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con fibre solubili ed insolubili.</a:t>
                      </a:r>
                      <a:endParaRPr lang="it-IT" sz="80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500 ml</a:t>
                      </a:r>
                      <a:endParaRPr lang="it-IT" sz="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160 kcal</a:t>
                      </a:r>
                    </a:p>
                    <a:p>
                      <a:pPr algn="ctr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6,1 g proteine</a:t>
                      </a:r>
                      <a:endParaRPr lang="it-IT" sz="80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Indicato per la nutrizione enterale con SNG - PEG - </a:t>
                      </a:r>
                      <a:r>
                        <a:rPr lang="it-IT" sz="800" u="none" strike="noStrike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stomie</a:t>
                      </a: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intestinali di pazienti che necessitano elevati apporti calorici o di ridotti apporti di liquidi; particolarmente indicato per la nutrizione di lungo periodo</a:t>
                      </a:r>
                    </a:p>
                    <a:p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Senza glutine, lattosio ininfluente, fibre  tot=7,5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g, osmolarità=418</a:t>
                      </a:r>
                      <a:endParaRPr lang="it-IT" sz="80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80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ENSURE PLUS HN</a:t>
                      </a:r>
                      <a:endParaRPr lang="it-IT" sz="9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Completo,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ipercalorico/iperproteico, senza fibre</a:t>
                      </a:r>
                      <a:endParaRPr lang="it-IT" sz="80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500 ml</a:t>
                      </a:r>
                      <a:endParaRPr lang="it-IT" sz="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150 kcal</a:t>
                      </a:r>
                    </a:p>
                    <a:p>
                      <a:pPr algn="ctr" fontAlgn="ctr"/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6,26</a:t>
                      </a:r>
                      <a:r>
                        <a:rPr lang="it-IT" sz="80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g proteine</a:t>
                      </a:r>
                      <a:endParaRPr lang="it-IT" sz="800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pazienti che necessitano elevati apporti calorici o di ridotti apporti di liquidi; particolarmente indicato per la nutrizione di lungo periodo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Non contiene fibre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Osmolarità=392</a:t>
                      </a:r>
                    </a:p>
                    <a:p>
                      <a:endParaRPr lang="it-IT" sz="80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3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Nutrizione Artificiale  Parenterale </a:t>
            </a:r>
            <a:endParaRPr lang="it-IT" sz="4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Accesso</a:t>
            </a:r>
            <a:r>
              <a:rPr lang="it-IT" sz="2400" dirty="0" smtClean="0">
                <a:solidFill>
                  <a:srgbClr val="002060"/>
                </a:solidFill>
              </a:rPr>
              <a:t>: </a:t>
            </a:r>
            <a:r>
              <a:rPr lang="it-IT" sz="2400" dirty="0" err="1" smtClean="0">
                <a:solidFill>
                  <a:srgbClr val="002060"/>
                </a:solidFill>
              </a:rPr>
              <a:t>Midline</a:t>
            </a:r>
            <a:r>
              <a:rPr lang="it-IT" sz="2400" dirty="0" smtClean="0">
                <a:solidFill>
                  <a:srgbClr val="002060"/>
                </a:solidFill>
              </a:rPr>
              <a:t> (NP periferica), PICC/CVC (NP centrale)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Somministrazione</a:t>
            </a:r>
            <a:r>
              <a:rPr lang="it-IT" sz="2400" dirty="0" smtClean="0">
                <a:solidFill>
                  <a:srgbClr val="002060"/>
                </a:solidFill>
              </a:rPr>
              <a:t>: Pompa peristaltica, velocità consigliata 80-90 ml </a:t>
            </a:r>
            <a:r>
              <a:rPr lang="it-IT" sz="2400" dirty="0" err="1" smtClean="0">
                <a:solidFill>
                  <a:srgbClr val="002060"/>
                </a:solidFill>
              </a:rPr>
              <a:t>hr</a:t>
            </a:r>
            <a:r>
              <a:rPr lang="it-IT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Tipologia prodotti</a:t>
            </a:r>
            <a:r>
              <a:rPr lang="it-IT" sz="2400" dirty="0" smtClean="0">
                <a:solidFill>
                  <a:srgbClr val="002060"/>
                </a:solidFill>
              </a:rPr>
              <a:t>: sacca per NP periferica (osmolarità </a:t>
            </a:r>
            <a:r>
              <a:rPr lang="it-IT" sz="2400" dirty="0" err="1" smtClean="0">
                <a:solidFill>
                  <a:srgbClr val="002060"/>
                </a:solidFill>
              </a:rPr>
              <a:t>max</a:t>
            </a:r>
            <a:r>
              <a:rPr lang="it-IT" sz="2400" dirty="0" smtClean="0">
                <a:solidFill>
                  <a:srgbClr val="002060"/>
                </a:solidFill>
              </a:rPr>
              <a:t> 850 </a:t>
            </a:r>
            <a:r>
              <a:rPr lang="it-IT" sz="2400" dirty="0" err="1" smtClean="0">
                <a:solidFill>
                  <a:srgbClr val="002060"/>
                </a:solidFill>
              </a:rPr>
              <a:t>mOsm</a:t>
            </a:r>
            <a:r>
              <a:rPr lang="it-IT" sz="2400" dirty="0" smtClean="0">
                <a:solidFill>
                  <a:srgbClr val="002060"/>
                </a:solidFill>
              </a:rPr>
              <a:t>/L) o sacca per NP centrale (osmolarità &gt;850 </a:t>
            </a:r>
            <a:r>
              <a:rPr lang="it-IT" sz="2400" dirty="0" err="1" smtClean="0">
                <a:solidFill>
                  <a:srgbClr val="002060"/>
                </a:solidFill>
              </a:rPr>
              <a:t>mOsm</a:t>
            </a:r>
            <a:r>
              <a:rPr lang="it-IT" sz="2400" dirty="0" smtClean="0">
                <a:solidFill>
                  <a:srgbClr val="002060"/>
                </a:solidFill>
              </a:rPr>
              <a:t>/L). </a:t>
            </a:r>
            <a:r>
              <a:rPr lang="it-IT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Vedi sacche NP (schede)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Effetti collaterali più frequenti</a:t>
            </a:r>
            <a:r>
              <a:rPr lang="it-IT" sz="2400" dirty="0" smtClean="0">
                <a:solidFill>
                  <a:srgbClr val="002060"/>
                </a:solidFill>
              </a:rPr>
              <a:t>: trombosi, flebiti, setticemia-sepsi, dislocazione accesso, iperglicemia, alterazioni elettrolitiche (</a:t>
            </a:r>
            <a:r>
              <a:rPr lang="it-IT" sz="2400" dirty="0" err="1" smtClean="0">
                <a:solidFill>
                  <a:srgbClr val="002060"/>
                </a:solidFill>
              </a:rPr>
              <a:t>iponatriemia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</a:rPr>
              <a:t>ipokaliemia</a:t>
            </a:r>
            <a:r>
              <a:rPr lang="it-IT" sz="2400" dirty="0" smtClean="0">
                <a:solidFill>
                  <a:srgbClr val="002060"/>
                </a:solidFill>
              </a:rPr>
              <a:t>), sovraccarico di volume.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Consiglio</a:t>
            </a:r>
            <a:r>
              <a:rPr lang="it-IT" sz="2400" dirty="0" smtClean="0">
                <a:solidFill>
                  <a:srgbClr val="002060"/>
                </a:solidFill>
              </a:rPr>
              <a:t>: seguire Bundle </a:t>
            </a:r>
            <a:r>
              <a:rPr lang="it-IT" sz="2400" dirty="0" err="1" smtClean="0">
                <a:solidFill>
                  <a:srgbClr val="002060"/>
                </a:solidFill>
              </a:rPr>
              <a:t>GAVeCeLT</a:t>
            </a:r>
            <a:r>
              <a:rPr lang="it-IT" sz="2400" dirty="0" smtClean="0">
                <a:solidFill>
                  <a:srgbClr val="002060"/>
                </a:solidFill>
              </a:rPr>
              <a:t> prevenzione infezioni cateteri, evitare manipolazioni/aggiunte sacca, durata </a:t>
            </a:r>
            <a:r>
              <a:rPr lang="it-IT" sz="2400" dirty="0" err="1" smtClean="0">
                <a:solidFill>
                  <a:srgbClr val="002060"/>
                </a:solidFill>
              </a:rPr>
              <a:t>max</a:t>
            </a:r>
            <a:r>
              <a:rPr lang="it-IT" sz="2400" dirty="0" smtClean="0">
                <a:solidFill>
                  <a:srgbClr val="002060"/>
                </a:solidFill>
              </a:rPr>
              <a:t> somministrazione sacca 18-24 </a:t>
            </a:r>
            <a:r>
              <a:rPr lang="it-IT" sz="2400" dirty="0" err="1" smtClean="0">
                <a:solidFill>
                  <a:srgbClr val="002060"/>
                </a:solidFill>
              </a:rPr>
              <a:t>hr</a:t>
            </a:r>
            <a:r>
              <a:rPr lang="it-IT" sz="2400" dirty="0" smtClean="0">
                <a:solidFill>
                  <a:srgbClr val="002060"/>
                </a:solidFill>
              </a:rPr>
              <a:t>, passare prima possibile a nutrizione enterale, controllo bilanci, controllo elettroliti/glicemia.</a:t>
            </a:r>
          </a:p>
          <a:p>
            <a:pPr>
              <a:buFont typeface="Wingdings" pitchFamily="2" charset="2"/>
              <a:buChar char="v"/>
            </a:pPr>
            <a:r>
              <a:rPr lang="it-IT" sz="2400" u="sng" dirty="0" smtClean="0">
                <a:solidFill>
                  <a:srgbClr val="002060"/>
                </a:solidFill>
              </a:rPr>
              <a:t> Adeguata istruzione al care-</a:t>
            </a:r>
            <a:r>
              <a:rPr lang="it-IT" sz="2400" u="sng" dirty="0" err="1" smtClean="0">
                <a:solidFill>
                  <a:srgbClr val="002060"/>
                </a:solidFill>
              </a:rPr>
              <a:t>giver</a:t>
            </a:r>
            <a:endParaRPr lang="it-IT" sz="2400" u="sng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474088" cy="98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64" y="188640"/>
            <a:ext cx="146683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4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345677"/>
              </p:ext>
            </p:extLst>
          </p:nvPr>
        </p:nvGraphicFramePr>
        <p:xfrm>
          <a:off x="251520" y="260649"/>
          <a:ext cx="8568951" cy="359273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28191"/>
                <a:gridCol w="2160881"/>
                <a:gridCol w="1079479"/>
                <a:gridCol w="3600400"/>
              </a:tblGrid>
              <a:tr h="720080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PRODOTTI PER</a:t>
                      </a:r>
                      <a:r>
                        <a:rPr lang="it-IT" sz="2400" b="1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NP PERIFERICA</a:t>
                      </a:r>
                      <a:r>
                        <a:rPr lang="it-IT" sz="24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it-IT" sz="2400" u="none" strike="noStrik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Ausl</a:t>
                      </a:r>
                      <a:r>
                        <a:rPr lang="it-IT" sz="24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Piacenza</a:t>
                      </a:r>
                      <a:r>
                        <a:rPr lang="it-IT" sz="240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endParaRPr lang="it-IT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36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SACCA</a:t>
                      </a:r>
                      <a:r>
                        <a:rPr lang="it-IT" sz="16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(ML)</a:t>
                      </a:r>
                      <a:endParaRPr lang="it-IT" sz="16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KCAL/AA g</a:t>
                      </a:r>
                      <a:endParaRPr lang="it-IT" sz="16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caratteristiche</a:t>
                      </a:r>
                    </a:p>
                  </a:txBody>
                  <a:tcPr marL="0" marR="0" marT="0" marB="0" anchor="ctr"/>
                </a:tc>
              </a:tr>
              <a:tr h="10591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OLIMEL</a:t>
                      </a:r>
                      <a:r>
                        <a:rPr lang="it-IT" sz="16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 4 </a:t>
                      </a:r>
                      <a:endParaRPr lang="it-IT" sz="16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 ML</a:t>
                      </a:r>
                    </a:p>
                    <a:p>
                      <a:pPr algn="l" fontAlgn="ctr"/>
                      <a:r>
                        <a:rPr lang="it-IT" sz="11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 ML</a:t>
                      </a:r>
                    </a:p>
                    <a:p>
                      <a:pPr algn="l" fontAlgn="ctr"/>
                      <a:r>
                        <a:rPr lang="it-IT" sz="11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  <a:r>
                        <a:rPr lang="it-IT" sz="110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ML</a:t>
                      </a:r>
                      <a:endParaRPr lang="it-IT" sz="110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910 kcal/33g</a:t>
                      </a:r>
                    </a:p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1215 kcal/44g</a:t>
                      </a:r>
                    </a:p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1750 kcal/63g</a:t>
                      </a:r>
                      <a:endParaRPr lang="it-IT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6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Soluzione ternaria, periferica, osmolarità 760 </a:t>
                      </a:r>
                      <a:r>
                        <a:rPr lang="it-IT" sz="160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mOsm</a:t>
                      </a:r>
                      <a:r>
                        <a:rPr lang="it-IT" sz="16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/L, emulsione </a:t>
                      </a:r>
                      <a:r>
                        <a:rPr lang="it-IT" sz="160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lipida</a:t>
                      </a:r>
                      <a:r>
                        <a:rPr lang="it-IT" sz="16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(80% olio d’oliva e 20% olio di soia)</a:t>
                      </a:r>
                    </a:p>
                  </a:txBody>
                  <a:tcPr marL="89535" marR="89535" marT="0" marB="0" anchor="ctr"/>
                </a:tc>
              </a:tr>
              <a:tr h="11768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LIPOFLEX</a:t>
                      </a:r>
                      <a:r>
                        <a:rPr lang="it-IT" sz="16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AA32/G64</a:t>
                      </a:r>
                      <a:endParaRPr lang="it-IT" sz="1600" b="1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</a:t>
                      </a:r>
                      <a:r>
                        <a:rPr lang="it-IT" sz="110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ML</a:t>
                      </a:r>
                      <a:endParaRPr lang="it-IT" sz="110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955 kcal/40</a:t>
                      </a:r>
                      <a:r>
                        <a:rPr lang="it-IT" sz="11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g</a:t>
                      </a:r>
                      <a:endParaRPr lang="it-IT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Ternaria</a:t>
                      </a:r>
                      <a:r>
                        <a:rPr lang="it-IT" sz="160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periferica, con elettroliti, senza olio di pesce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Osmolarità=840</a:t>
                      </a:r>
                      <a:endParaRPr lang="it-IT" sz="1600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093601"/>
              </p:ext>
            </p:extLst>
          </p:nvPr>
        </p:nvGraphicFramePr>
        <p:xfrm>
          <a:off x="251520" y="260648"/>
          <a:ext cx="8496944" cy="638775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70884"/>
                <a:gridCol w="1128546"/>
                <a:gridCol w="1430341"/>
                <a:gridCol w="3667173"/>
              </a:tblGrid>
              <a:tr h="576064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PRODOTTI PER</a:t>
                      </a:r>
                      <a:r>
                        <a:rPr lang="it-IT" sz="2400" b="1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NP CENTRALE</a:t>
                      </a:r>
                      <a:r>
                        <a:rPr lang="it-IT" sz="24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it-IT" sz="2400" u="none" strike="noStrik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Ausl</a:t>
                      </a:r>
                      <a:r>
                        <a:rPr lang="it-IT" sz="24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Piacenza</a:t>
                      </a:r>
                      <a:r>
                        <a:rPr lang="it-IT" sz="240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endParaRPr lang="it-IT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366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SACCA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(ml)</a:t>
                      </a:r>
                      <a:endParaRPr lang="it-IT" sz="16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kcal/AA gr</a:t>
                      </a:r>
                      <a:endParaRPr lang="it-IT" sz="1600" b="1" i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CARATTERISTICHE</a:t>
                      </a:r>
                    </a:p>
                  </a:txBody>
                  <a:tcPr marL="0" marR="0" marT="0" marB="0" anchor="ctr"/>
                </a:tc>
              </a:tr>
              <a:tr h="8755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FINOMEL CENTRALE 1085</a:t>
                      </a:r>
                      <a:endParaRPr lang="it-IT" sz="10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1085 ml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1184 Kcal/55 g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Ternaria, centrale, con elettroliti, olio di pesce, soia</a:t>
                      </a:r>
                      <a:r>
                        <a:rPr lang="it-IT" sz="10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ed oliva, trigliceridi catena media</a:t>
                      </a:r>
                      <a:endParaRPr lang="it-IT" sz="1000" b="1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9535" marR="89535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OLIMEL</a:t>
                      </a:r>
                      <a:r>
                        <a:rPr lang="it-IT" sz="10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 9° (con e senza elettroliti)</a:t>
                      </a:r>
                      <a:endParaRPr lang="it-IT" sz="1000" b="1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2000 ml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2140 kcal/113 g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Ternaria,</a:t>
                      </a:r>
                      <a:r>
                        <a:rPr lang="it-IT" sz="10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centrale, olio di soia e di oliva, TG a catena media</a:t>
                      </a:r>
                      <a:endParaRPr lang="it-IT" sz="1000" b="1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9535" marR="89535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SMOFKABIVEN 1477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 e senza elettroliti)</a:t>
                      </a:r>
                      <a:endParaRPr lang="it-IT" sz="10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1477 ml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1600 kcal/75</a:t>
                      </a:r>
                      <a:r>
                        <a:rPr lang="it-IT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 g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Sacca ternaria, vena centrale,  emulsione </a:t>
                      </a:r>
                      <a:r>
                        <a:rPr lang="it-IT" sz="1000" b="1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lipida</a:t>
                      </a:r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bilanciata (4 oli= pesce, soia, oliva, MCT). </a:t>
                      </a:r>
                      <a:endParaRPr lang="it-IT" sz="10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  <a:tr h="7200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OMEGAFLEX </a:t>
                      </a:r>
                      <a:endParaRPr lang="it-IT" sz="10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1875 ml</a:t>
                      </a:r>
                    </a:p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2500 ml 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1900 kcal/72 g</a:t>
                      </a:r>
                    </a:p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2530 kcal/96 g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Ternaria, centrale, con elettroliti, olio di pesce e soia, trigliceridi catena</a:t>
                      </a:r>
                      <a:r>
                        <a:rPr lang="it-IT" sz="10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media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Osmolarità=1215</a:t>
                      </a:r>
                      <a:endParaRPr lang="it-IT" sz="1000" b="1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9535" marR="89535" marT="0" marB="0"/>
                </a:tc>
              </a:tr>
              <a:tr h="8640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LIPOFLEX</a:t>
                      </a:r>
                      <a:r>
                        <a:rPr lang="it-IT" sz="10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1250 CENTRALE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AA38/G120</a:t>
                      </a:r>
                      <a:endParaRPr lang="it-IT" sz="10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1250 ml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1265 kcal/48 g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Ternaria,</a:t>
                      </a:r>
                      <a:r>
                        <a:rPr lang="it-IT" sz="10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centrale, con elettroliti, senza olio di pesce</a:t>
                      </a:r>
                      <a:endParaRPr lang="it-IT" sz="1000" b="1" u="none" strike="noStrike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9535" marR="89535" marT="0" marB="0"/>
                </a:tc>
              </a:tr>
              <a:tr h="10591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PLUSFLEX</a:t>
                      </a:r>
                      <a:r>
                        <a:rPr lang="it-IT" sz="1000" b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BINARIA CENTRALE</a:t>
                      </a:r>
                      <a:endParaRPr lang="it-IT" sz="10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2000 ml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1580 kcal/96 g</a:t>
                      </a:r>
                      <a:endParaRPr lang="it-IT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Binaria, centrale, elettroliti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Osmolarità=1400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0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285548"/>
            <a:ext cx="4735156" cy="11430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Riferimenti e contatti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484784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Nutrizionale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endParaRPr lang="it-IT" b="1" dirty="0" smtClean="0"/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Sede</a:t>
            </a:r>
            <a:r>
              <a:rPr lang="it-IT" dirty="0" smtClean="0"/>
              <a:t> Edificio 1, ingresso A, 2° piano</a:t>
            </a: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Personale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it-IT" dirty="0"/>
              <a:t>Medici: </a:t>
            </a:r>
            <a:r>
              <a:rPr lang="it-IT" dirty="0" smtClean="0"/>
              <a:t>Dott.ssa </a:t>
            </a:r>
            <a:r>
              <a:rPr lang="it-IT" dirty="0" err="1" smtClean="0"/>
              <a:t>S.Emiliani</a:t>
            </a:r>
            <a:r>
              <a:rPr lang="it-IT" dirty="0" smtClean="0"/>
              <a:t> (referente medico nutrizione clinica/NA)</a:t>
            </a:r>
          </a:p>
          <a:p>
            <a:r>
              <a:rPr lang="it-IT" dirty="0" smtClean="0"/>
              <a:t>                   Dietiste: A. </a:t>
            </a:r>
            <a:r>
              <a:rPr lang="it-IT" dirty="0" err="1" smtClean="0"/>
              <a:t>Pozzoli</a:t>
            </a:r>
            <a:r>
              <a:rPr lang="it-IT" dirty="0" smtClean="0"/>
              <a:t>, A. Pazzoni, </a:t>
            </a:r>
            <a:r>
              <a:rPr lang="it-IT" dirty="0" err="1" smtClean="0"/>
              <a:t>C.Perri</a:t>
            </a:r>
            <a:r>
              <a:rPr lang="it-IT" dirty="0" smtClean="0"/>
              <a:t>, P. </a:t>
            </a:r>
            <a:r>
              <a:rPr lang="it-IT" smtClean="0"/>
              <a:t>D’Ascanio, </a:t>
            </a:r>
            <a:r>
              <a:rPr lang="it-IT" dirty="0" err="1" smtClean="0"/>
              <a:t>E.Carrai</a:t>
            </a:r>
            <a:endParaRPr lang="it-IT" dirty="0" smtClean="0"/>
          </a:p>
          <a:p>
            <a:r>
              <a:rPr lang="it-IT" dirty="0" smtClean="0"/>
              <a:t>                   Infermiere: </a:t>
            </a:r>
            <a:r>
              <a:rPr lang="it-IT" dirty="0" err="1" smtClean="0"/>
              <a:t>B.Maini</a:t>
            </a:r>
            <a:r>
              <a:rPr lang="it-IT" dirty="0" smtClean="0"/>
              <a:t>, E. Passera</a:t>
            </a:r>
          </a:p>
          <a:p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Contatti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:Tel</a:t>
            </a:r>
            <a:r>
              <a:rPr lang="it-IT" dirty="0" smtClean="0"/>
              <a:t>. 0523-30</a:t>
            </a:r>
            <a:r>
              <a:rPr lang="it-IT" b="1" dirty="0" smtClean="0"/>
              <a:t>2180, </a:t>
            </a:r>
            <a:r>
              <a:rPr lang="it-IT" dirty="0" smtClean="0"/>
              <a:t>Fax.0523-30</a:t>
            </a:r>
            <a:r>
              <a:rPr lang="it-IT" b="1" dirty="0" smtClean="0"/>
              <a:t>2182</a:t>
            </a: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Orario</a:t>
            </a:r>
            <a:r>
              <a:rPr lang="it-IT" b="1" dirty="0" smtClean="0"/>
              <a:t>:</a:t>
            </a:r>
            <a:r>
              <a:rPr lang="it-IT" dirty="0" smtClean="0"/>
              <a:t> risposta telefonica 8-15:00 dal LUN al VEN</a:t>
            </a: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Ambulatorio</a:t>
            </a:r>
            <a:r>
              <a:rPr lang="it-IT" dirty="0" smtClean="0"/>
              <a:t>: 9-13.30 dal LUN al VEN</a:t>
            </a: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Consulenze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ospedaliere</a:t>
            </a:r>
            <a:r>
              <a:rPr lang="it-IT" b="1" dirty="0" smtClean="0"/>
              <a:t>: </a:t>
            </a:r>
            <a:r>
              <a:rPr lang="it-IT" dirty="0" smtClean="0"/>
              <a:t>Galileo, visita dietologica, erogatore Team Nutrizionale</a:t>
            </a: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Guida, Modulistica, Brochure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it-IT" dirty="0" smtClean="0"/>
              <a:t>reperibili su sito Internet/Intranet, dedicato a Team Nutrizionale sezione Integratori/ Nutrizione artificiale.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74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it-IT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della malnutrizione non trattata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216" y="2132856"/>
            <a:ext cx="8507288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smtClean="0"/>
              <a:t>100</a:t>
            </a:r>
            <a:r>
              <a:rPr lang="it-IT" b="1" dirty="0"/>
              <a:t>% patrimonio </a:t>
            </a:r>
            <a:r>
              <a:rPr lang="it-IT" b="1" dirty="0" smtClean="0"/>
              <a:t>proteico</a:t>
            </a:r>
          </a:p>
          <a:p>
            <a:pPr marL="0" indent="0">
              <a:buNone/>
            </a:pPr>
            <a:r>
              <a:rPr lang="it-IT" sz="2400" b="1" dirty="0"/>
              <a:t>	</a:t>
            </a:r>
            <a:endParaRPr lang="it-IT" sz="2400" b="1" dirty="0" smtClean="0"/>
          </a:p>
          <a:p>
            <a:pPr marL="0" indent="0">
              <a:buNone/>
            </a:pPr>
            <a:r>
              <a:rPr lang="it-IT" sz="2400" b="1" dirty="0"/>
              <a:t>	</a:t>
            </a:r>
            <a:r>
              <a:rPr lang="it-IT" sz="2000" dirty="0" smtClean="0"/>
              <a:t>riduzione </a:t>
            </a:r>
            <a:r>
              <a:rPr lang="it-IT" sz="2000" dirty="0"/>
              <a:t>massa muscolare </a:t>
            </a:r>
            <a:r>
              <a:rPr lang="it-IT" sz="2000" dirty="0" smtClean="0"/>
              <a:t>(scheletrica</a:t>
            </a:r>
            <a:r>
              <a:rPr lang="it-IT" sz="2000" dirty="0"/>
              <a:t>, liscia, </a:t>
            </a:r>
            <a:r>
              <a:rPr lang="it-IT" sz="2000" dirty="0" smtClean="0"/>
              <a:t>cardiaca)</a:t>
            </a: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	        riduzione </a:t>
            </a:r>
            <a:r>
              <a:rPr lang="it-IT" sz="2000" dirty="0"/>
              <a:t>proteine viscerali e di trasporto</a:t>
            </a:r>
          </a:p>
          <a:p>
            <a:pPr marL="0" indent="0">
              <a:buNone/>
            </a:pPr>
            <a:r>
              <a:rPr lang="it-IT" sz="2000" dirty="0" smtClean="0"/>
              <a:t>	               riduzione </a:t>
            </a:r>
            <a:r>
              <a:rPr lang="it-IT" sz="2000" dirty="0"/>
              <a:t>risposta immunitaria</a:t>
            </a:r>
          </a:p>
          <a:p>
            <a:pPr marL="0" indent="0">
              <a:buNone/>
            </a:pPr>
            <a:r>
              <a:rPr lang="it-IT" sz="2000" dirty="0" smtClean="0"/>
              <a:t>	                      alterata </a:t>
            </a:r>
            <a:r>
              <a:rPr lang="it-IT" sz="2000" dirty="0"/>
              <a:t>cicatrizzazione e risposta al </a:t>
            </a:r>
            <a:r>
              <a:rPr lang="it-IT" sz="2000" dirty="0" smtClean="0"/>
              <a:t>trauma</a:t>
            </a: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	                              compromissione </a:t>
            </a:r>
            <a:r>
              <a:rPr lang="it-IT" sz="2000" dirty="0"/>
              <a:t>funzionale </a:t>
            </a:r>
            <a:r>
              <a:rPr lang="it-IT" sz="2000" dirty="0" smtClean="0"/>
              <a:t>organi</a:t>
            </a: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	                                       incapacità </a:t>
            </a:r>
            <a:r>
              <a:rPr lang="it-IT" sz="2000" dirty="0"/>
              <a:t>di adattamento </a:t>
            </a:r>
            <a:r>
              <a:rPr lang="it-IT" sz="2000" dirty="0" smtClean="0"/>
              <a:t>biologico</a:t>
            </a:r>
            <a:endParaRPr lang="it-IT" sz="2000" dirty="0"/>
          </a:p>
          <a:p>
            <a:pPr marL="0" indent="0">
              <a:buNone/>
            </a:pPr>
            <a:r>
              <a:rPr lang="it-IT" b="1" dirty="0" smtClean="0"/>
              <a:t>				</a:t>
            </a:r>
          </a:p>
          <a:p>
            <a:pPr marL="0" indent="0" algn="r">
              <a:buNone/>
            </a:pPr>
            <a:r>
              <a:rPr lang="it-IT" b="1" dirty="0" smtClean="0"/>
              <a:t>- </a:t>
            </a:r>
            <a:r>
              <a:rPr lang="it-IT" b="1" dirty="0"/>
              <a:t>70% patrimonio proteico</a:t>
            </a: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 rot="2289729">
            <a:off x="318471" y="4135992"/>
            <a:ext cx="3642153" cy="1010415"/>
          </a:xfrm>
          <a:prstGeom prst="rightArrow">
            <a:avLst>
              <a:gd name="adj1" fmla="val 63139"/>
              <a:gd name="adj2" fmla="val 49625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4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Perdita di </a:t>
            </a:r>
            <a: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peso:</a:t>
            </a:r>
            <a:endParaRPr lang="it-IT" sz="4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3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Conseguenze</a:t>
            </a:r>
          </a:p>
          <a:p>
            <a:pPr marL="0" indent="0" algn="ctr">
              <a:buNone/>
            </a:pPr>
            <a:endParaRPr lang="it-IT" sz="1200" i="1" dirty="0"/>
          </a:p>
          <a:p>
            <a:pPr>
              <a:lnSpc>
                <a:spcPct val="120000"/>
              </a:lnSpc>
            </a:pPr>
            <a:r>
              <a:rPr lang="it-IT" b="1" dirty="0" smtClean="0"/>
              <a:t>Modificazioni </a:t>
            </a:r>
            <a:r>
              <a:rPr lang="it-IT" b="1" dirty="0"/>
              <a:t>dell’immagine corporea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↓ </a:t>
            </a:r>
            <a:r>
              <a:rPr lang="it-IT" b="1" dirty="0" smtClean="0"/>
              <a:t>Qualità </a:t>
            </a:r>
            <a:r>
              <a:rPr lang="it-IT" b="1" dirty="0"/>
              <a:t>di vita</a:t>
            </a:r>
          </a:p>
          <a:p>
            <a:pPr>
              <a:lnSpc>
                <a:spcPct val="120000"/>
              </a:lnSpc>
            </a:pPr>
            <a:r>
              <a:rPr lang="it-IT" dirty="0"/>
              <a:t>↓ </a:t>
            </a:r>
            <a:r>
              <a:rPr lang="it-IT" b="1" dirty="0" smtClean="0"/>
              <a:t>Stato </a:t>
            </a:r>
            <a:r>
              <a:rPr lang="it-IT" b="1" dirty="0"/>
              <a:t>funzionale</a:t>
            </a:r>
          </a:p>
          <a:p>
            <a:pPr>
              <a:lnSpc>
                <a:spcPct val="120000"/>
              </a:lnSpc>
            </a:pPr>
            <a:r>
              <a:rPr lang="it-IT" dirty="0"/>
              <a:t>↓ </a:t>
            </a:r>
            <a:r>
              <a:rPr lang="it-IT" b="1" dirty="0" smtClean="0"/>
              <a:t>Risposta </a:t>
            </a:r>
            <a:r>
              <a:rPr lang="it-IT" b="1" dirty="0"/>
              <a:t>alla </a:t>
            </a:r>
            <a:r>
              <a:rPr lang="it-IT" b="1" dirty="0" smtClean="0"/>
              <a:t>terapia</a:t>
            </a:r>
            <a:endParaRPr lang="it-IT" b="1" dirty="0"/>
          </a:p>
          <a:p>
            <a:pPr>
              <a:lnSpc>
                <a:spcPct val="120000"/>
              </a:lnSpc>
            </a:pPr>
            <a:r>
              <a:rPr lang="it-IT" dirty="0" smtClean="0"/>
              <a:t>↑ </a:t>
            </a:r>
            <a:r>
              <a:rPr lang="it-IT" b="1" dirty="0" smtClean="0"/>
              <a:t>Durata </a:t>
            </a:r>
            <a:r>
              <a:rPr lang="it-IT" b="1" dirty="0"/>
              <a:t>dei ricoveri</a:t>
            </a:r>
          </a:p>
          <a:p>
            <a:pPr>
              <a:lnSpc>
                <a:spcPct val="120000"/>
              </a:lnSpc>
            </a:pPr>
            <a:r>
              <a:rPr lang="it-IT" dirty="0"/>
              <a:t>↑ </a:t>
            </a:r>
            <a:r>
              <a:rPr lang="it-IT" b="1" dirty="0" smtClean="0"/>
              <a:t>Ricoveri </a:t>
            </a:r>
            <a:r>
              <a:rPr lang="it-IT" b="1" dirty="0"/>
              <a:t>non programmati</a:t>
            </a:r>
          </a:p>
          <a:p>
            <a:pPr>
              <a:lnSpc>
                <a:spcPct val="120000"/>
              </a:lnSpc>
            </a:pPr>
            <a:r>
              <a:rPr lang="it-IT" dirty="0"/>
              <a:t>↑ </a:t>
            </a:r>
            <a:r>
              <a:rPr lang="it-IT" b="1" dirty="0" smtClean="0"/>
              <a:t>Complicanze\infezioni</a:t>
            </a:r>
            <a:endParaRPr lang="it-IT" b="1" dirty="0"/>
          </a:p>
          <a:p>
            <a:pPr>
              <a:lnSpc>
                <a:spcPct val="120000"/>
              </a:lnSpc>
            </a:pPr>
            <a:r>
              <a:rPr lang="it-IT" dirty="0"/>
              <a:t>↓ </a:t>
            </a:r>
            <a:r>
              <a:rPr lang="it-IT" b="1" dirty="0" smtClean="0"/>
              <a:t>Sopravvivenza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520280" cy="356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di intervento nutrizionale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Triangolo isoscele 3"/>
          <p:cNvSpPr/>
          <p:nvPr/>
        </p:nvSpPr>
        <p:spPr>
          <a:xfrm rot="10800000">
            <a:off x="1403648" y="1628800"/>
            <a:ext cx="6271602" cy="46805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772816"/>
            <a:ext cx="6271604" cy="4525963"/>
          </a:xfrm>
        </p:spPr>
        <p:txBody>
          <a:bodyPr>
            <a:normAutofit/>
          </a:bodyPr>
          <a:lstStyle/>
          <a:p>
            <a:pPr algn="ctr"/>
            <a:r>
              <a:rPr lang="it-IT" sz="2200" b="1" dirty="0" smtClean="0">
                <a:solidFill>
                  <a:srgbClr val="0070C0"/>
                </a:solidFill>
              </a:rPr>
              <a:t>Supporto nutrizionale/</a:t>
            </a:r>
            <a:r>
              <a:rPr lang="it-IT" sz="2200" b="1" dirty="0" err="1" smtClean="0">
                <a:solidFill>
                  <a:srgbClr val="0070C0"/>
                </a:solidFill>
              </a:rPr>
              <a:t>counselling</a:t>
            </a:r>
            <a:endParaRPr lang="it-IT" sz="22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algn="ctr"/>
            <a:r>
              <a:rPr lang="it-IT" sz="2200" b="1" dirty="0" smtClean="0">
                <a:solidFill>
                  <a:srgbClr val="0070C0"/>
                </a:solidFill>
              </a:rPr>
              <a:t>Integratori orali (ONS)</a:t>
            </a:r>
          </a:p>
          <a:p>
            <a:pPr marL="0" indent="0" algn="ctr"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Nutrizione </a:t>
            </a:r>
            <a:r>
              <a:rPr lang="it-IT" sz="2000" b="1" dirty="0">
                <a:solidFill>
                  <a:srgbClr val="0070C0"/>
                </a:solidFill>
              </a:rPr>
              <a:t>E</a:t>
            </a:r>
            <a:r>
              <a:rPr lang="it-IT" sz="2000" b="1" dirty="0" smtClean="0">
                <a:solidFill>
                  <a:srgbClr val="0070C0"/>
                </a:solidFill>
              </a:rPr>
              <a:t>nterale (SNG o </a:t>
            </a:r>
            <a:r>
              <a:rPr lang="it-IT" sz="2000" b="1" dirty="0">
                <a:solidFill>
                  <a:srgbClr val="0070C0"/>
                </a:solidFill>
              </a:rPr>
              <a:t>PEG</a:t>
            </a:r>
            <a:r>
              <a:rPr lang="it-IT" sz="2000" b="1" dirty="0" smtClean="0">
                <a:solidFill>
                  <a:srgbClr val="0070C0"/>
                </a:solidFill>
              </a:rPr>
              <a:t>)</a:t>
            </a:r>
          </a:p>
          <a:p>
            <a:pPr marL="0" indent="0" algn="ctr">
              <a:buNone/>
            </a:pPr>
            <a:endParaRPr lang="it-IT" sz="2000" b="1" dirty="0">
              <a:solidFill>
                <a:srgbClr val="0070C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Nutrizione </a:t>
            </a:r>
            <a:r>
              <a:rPr lang="it-IT" sz="2000" b="1" dirty="0">
                <a:solidFill>
                  <a:srgbClr val="0070C0"/>
                </a:solidFill>
              </a:rPr>
              <a:t>parenterale 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70C0"/>
                </a:solidFill>
              </a:rPr>
              <a:t>totale </a:t>
            </a:r>
            <a:r>
              <a:rPr lang="it-IT" sz="2000" b="1" dirty="0">
                <a:solidFill>
                  <a:srgbClr val="0070C0"/>
                </a:solidFill>
              </a:rPr>
              <a:t>(NPT</a:t>
            </a:r>
            <a:r>
              <a:rPr lang="it-IT" sz="2000" b="1" dirty="0" smtClean="0">
                <a:solidFill>
                  <a:srgbClr val="0070C0"/>
                </a:solidFill>
              </a:rPr>
              <a:t>)</a:t>
            </a:r>
          </a:p>
          <a:p>
            <a:pPr marL="0" indent="0" algn="ctr">
              <a:buNone/>
            </a:pP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3370130">
            <a:off x="-189319" y="3909381"/>
            <a:ext cx="5720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70C0"/>
                </a:solidFill>
              </a:rPr>
              <a:t>Nutrizione combinata di due o più modalità</a:t>
            </a:r>
          </a:p>
        </p:txBody>
      </p:sp>
    </p:spTree>
    <p:extLst>
      <p:ext uri="{BB962C8B-B14F-4D97-AF65-F5344CB8AC3E}">
        <p14:creationId xmlns:p14="http://schemas.microsoft.com/office/powerpoint/2010/main" val="25991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Linee guida </a:t>
            </a:r>
            <a: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gestionali in base al MUST versione </a:t>
            </a:r>
            <a:r>
              <a:rPr lang="it-IT" sz="40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</a:t>
            </a:r>
            <a:r>
              <a:rPr lang="it-IT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(screening) </a:t>
            </a:r>
            <a:endParaRPr lang="it-IT" sz="4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262991"/>
              </p:ext>
            </p:extLst>
          </p:nvPr>
        </p:nvGraphicFramePr>
        <p:xfrm>
          <a:off x="323528" y="1628800"/>
          <a:ext cx="857929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2725960"/>
                <a:gridCol w="3754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PUNTEGGIO MUST</a:t>
                      </a:r>
                      <a:endParaRPr lang="it-IT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RISCHIO GLOBALE</a:t>
                      </a:r>
                      <a:r>
                        <a:rPr lang="it-IT" sz="2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DI MALNUTRIZIONE</a:t>
                      </a:r>
                      <a:endParaRPr lang="it-IT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AZIONE</a:t>
                      </a:r>
                      <a:endParaRPr lang="it-IT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 u="sng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&gt;</a:t>
                      </a:r>
                      <a:r>
                        <a:rPr lang="it-IT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ALTO RISCHIO</a:t>
                      </a:r>
                      <a:endParaRPr lang="it-IT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Trattare + intervento TN: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come a medio rischio + consigliata valutazione nutrizionale TN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= 3</a:t>
                      </a:r>
                    </a:p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MEDIO</a:t>
                      </a:r>
                      <a:r>
                        <a:rPr lang="it-IT" sz="2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RISCHIO</a:t>
                      </a:r>
                      <a:endParaRPr lang="it-IT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Monitorare e trattare: come a basso rischio + consigli nutrizionale</a:t>
                      </a:r>
                      <a:r>
                        <a:rPr lang="it-IT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 </a:t>
                      </a:r>
                      <a:r>
                        <a:rPr lang="it-IT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valutare</a:t>
                      </a:r>
                      <a:r>
                        <a:rPr lang="it-IT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intervento </a:t>
                      </a:r>
                      <a:r>
                        <a:rPr lang="it-IT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nutrizionale con ONS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b="1" u="sng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it-IT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</a:t>
                      </a:r>
                    </a:p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BASSO RISCHIO</a:t>
                      </a:r>
                      <a:endParaRPr lang="it-IT" sz="2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Trattamento di routine</a:t>
                      </a:r>
                      <a:r>
                        <a:rPr lang="it-IT" b="1" baseline="0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consigli nutrizionali (opuscolo)/monitoraggio MUST</a:t>
                      </a:r>
                      <a:endParaRPr lang="it-IT" b="1" dirty="0" smtClean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5536" y="5733256"/>
            <a:ext cx="8496944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/>
              <a:t>Lo scopo dello Screening Nutrizionale è quello di predire </a:t>
            </a:r>
            <a:r>
              <a:rPr lang="it-IT" sz="1200" i="1" dirty="0" smtClean="0"/>
              <a:t>la probabilità </a:t>
            </a:r>
            <a:r>
              <a:rPr lang="it-IT" sz="1200" i="1" dirty="0"/>
              <a:t>di un migliore o peggiore </a:t>
            </a:r>
            <a:r>
              <a:rPr lang="it-IT" sz="1200" i="1" dirty="0" err="1"/>
              <a:t>outcome</a:t>
            </a:r>
            <a:r>
              <a:rPr lang="it-IT" sz="1200" i="1" dirty="0"/>
              <a:t> dovuto a </a:t>
            </a:r>
            <a:r>
              <a:rPr lang="it-IT" sz="1200" i="1" dirty="0" smtClean="0"/>
              <a:t>fattori nutrizionali </a:t>
            </a:r>
            <a:r>
              <a:rPr lang="it-IT" sz="1200" i="1" dirty="0"/>
              <a:t>e valutare se il trattamento nutrizionale ne </a:t>
            </a:r>
            <a:r>
              <a:rPr lang="it-IT" sz="1200" i="1" dirty="0" smtClean="0"/>
              <a:t>possa influenzare </a:t>
            </a:r>
            <a:r>
              <a:rPr lang="it-IT" sz="1200" i="1" dirty="0"/>
              <a:t>favorevolmente </a:t>
            </a:r>
            <a:r>
              <a:rPr lang="it-IT" sz="1200" i="1" dirty="0" smtClean="0"/>
              <a:t>il decorso della malattia.</a:t>
            </a:r>
          </a:p>
          <a:p>
            <a:pPr algn="ctr"/>
            <a:r>
              <a:rPr lang="it-IT" sz="1200" i="1" dirty="0" smtClean="0"/>
              <a:t>*MUST versione </a:t>
            </a:r>
            <a:r>
              <a:rPr lang="it-IT" sz="1200" i="1" dirty="0" err="1" smtClean="0"/>
              <a:t>Excell</a:t>
            </a:r>
            <a:r>
              <a:rPr lang="it-IT" sz="1200" i="1" dirty="0" smtClean="0"/>
              <a:t> scaricabile da sito www.ausl.pc.it Sezione Team Nutrizionale (TN), oncologia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35214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35545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20162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i="1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Intervento nutrizionale: </a:t>
            </a:r>
            <a:r>
              <a:rPr lang="it-IT" i="1" cap="none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i="1" cap="none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i="1" cap="none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Favorire un</a:t>
            </a:r>
            <a:r>
              <a:rPr lang="it-IT" i="1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’ alimentazione equilibrata</a:t>
            </a:r>
          </a:p>
        </p:txBody>
      </p:sp>
    </p:spTree>
    <p:extLst>
      <p:ext uri="{BB962C8B-B14F-4D97-AF65-F5344CB8AC3E}">
        <p14:creationId xmlns:p14="http://schemas.microsoft.com/office/powerpoint/2010/main" val="11763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832" y="188640"/>
            <a:ext cx="8661648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it-IT" sz="4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Opuscolo con consigli nutrizionali</a:t>
            </a:r>
            <a:endParaRPr lang="it-IT" sz="4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1385475"/>
            <a:ext cx="4680520" cy="49552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contiene:</a:t>
            </a:r>
            <a:endParaRPr lang="it-IT" sz="24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Indicazioni dietetiche per una alimentazione equilibrata (scelta corretta degli alimenti, distribuzione corretta dei </a:t>
            </a:r>
            <a:r>
              <a:rPr lang="it-IT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pasti)</a:t>
            </a:r>
          </a:p>
          <a:p>
            <a:pPr marL="457200" indent="-457200">
              <a:buFont typeface="+mj-lt"/>
              <a:buAutoNum type="arabicPeriod"/>
            </a:pPr>
            <a:endParaRPr lang="it-IT" sz="20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Indicazioni GENERICHE per pazienti con DISFAGIA (alimenti da preferire/evitare, distribuzione corretta dei pasti, esempio menù soffice)</a:t>
            </a:r>
          </a:p>
          <a:p>
            <a:pPr marL="457200" indent="-457200">
              <a:buFont typeface="+mj-lt"/>
              <a:buAutoNum type="arabicPeriod"/>
            </a:pPr>
            <a:endParaRPr lang="it-IT" sz="20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 per l’assunzione ideale dell’ONS (</a:t>
            </a:r>
            <a:r>
              <a:rPr lang="it-IT" sz="2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</a:t>
            </a:r>
            <a:r>
              <a:rPr lang="it-IT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</a:t>
            </a:r>
            <a:r>
              <a:rPr lang="it-IT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Supplementation</a:t>
            </a:r>
            <a:r>
              <a:rPr lang="it-IT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7006" r="50552" b="14785"/>
          <a:stretch/>
        </p:blipFill>
        <p:spPr bwMode="auto">
          <a:xfrm>
            <a:off x="395536" y="1628800"/>
            <a:ext cx="3486862" cy="465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1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4248</Words>
  <Application>Microsoft Office PowerPoint</Application>
  <PresentationFormat>Presentazione su schermo (4:3)</PresentationFormat>
  <Paragraphs>659</Paragraphs>
  <Slides>37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39" baseType="lpstr">
      <vt:lpstr>Tema di Office</vt:lpstr>
      <vt:lpstr>8_Struttura predefinita</vt:lpstr>
      <vt:lpstr>Breve guida per la gestione nutrizionale del paziente a rischio di malnutrizione o malnutrito Team Nutrizionale Aziendale</vt:lpstr>
      <vt:lpstr>Principali cause di Malnutrizione ESPEN guidelines on definitions and terminology of clinical nutrition, Clinical Nutrition 2017</vt:lpstr>
      <vt:lpstr> Criteri diagnostici per Malnutrizione  ESPEN  Consensus Statement  T. Cederholm et al.  Clinical Nutrition 2015</vt:lpstr>
      <vt:lpstr>Evoluzione della malnutrizione non trattata</vt:lpstr>
      <vt:lpstr>Perdita di peso:</vt:lpstr>
      <vt:lpstr> Strategie di intervento nutrizionale </vt:lpstr>
      <vt:lpstr>Linee guida gestionali in base al MUST versione Excell* (screening) </vt:lpstr>
      <vt:lpstr>Intervento nutrizionale:  1. Favorire un’ alimentazione equilibrata</vt:lpstr>
      <vt:lpstr>Opuscolo con consigli nutrizionali</vt:lpstr>
      <vt:lpstr> 1. Indicazioni dietetiche per una alimentazione equilibrata </vt:lpstr>
      <vt:lpstr>Distribuzione ideale dei pasti</vt:lpstr>
      <vt:lpstr>2. Consigli nutrizionali per pz con difficoltà a deglutire</vt:lpstr>
      <vt:lpstr>Distribuzione ideale dei pasti con dieta frullata</vt:lpstr>
      <vt:lpstr>Distribuzione ideale dei pasti con dieta frullata</vt:lpstr>
      <vt:lpstr>Pz con alimentazione scarsa?</vt:lpstr>
      <vt:lpstr>Presentazione standard di PowerPoint</vt:lpstr>
      <vt:lpstr>Monitoraggio dell’alimentazione</vt:lpstr>
      <vt:lpstr>Presentazione standard di PowerPoint</vt:lpstr>
      <vt:lpstr>Esempi di integrazioni nutrizionali naturali</vt:lpstr>
      <vt:lpstr>Intervento nutrizionale:  2. Inserimento di un supplemento orale della nutrizione (ONS)</vt:lpstr>
      <vt:lpstr>Inserimento di un ONS  (Oral Nutritional Supplement)</vt:lpstr>
      <vt:lpstr>Gli integratori alimentari «artificiali»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Intervento nutrizionale:  3. Avvio di una Nutrizione Artificiale di supporto</vt:lpstr>
      <vt:lpstr>3. Intervento nutrizionale-Nutrizione Artificiale (Terapia)</vt:lpstr>
      <vt:lpstr>Valutare la necessità di integrazione nutrizionale (OS/NA)?</vt:lpstr>
      <vt:lpstr>Intervento nutrizionale-Nutrizione Artificiale (terapia)</vt:lpstr>
      <vt:lpstr>Quale tipologia di Nutrizione Artificiale</vt:lpstr>
      <vt:lpstr>Nutrizione Artificiale  Enterale </vt:lpstr>
      <vt:lpstr>Presentazione standard di PowerPoint</vt:lpstr>
      <vt:lpstr>Nutrizione Artificiale  Parenterale </vt:lpstr>
      <vt:lpstr>Presentazione standard di PowerPoint</vt:lpstr>
      <vt:lpstr>Presentazione standard di PowerPoint</vt:lpstr>
      <vt:lpstr>Riferimenti e contatti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Pozzoli Angela Ira</dc:creator>
  <cp:lastModifiedBy>Emiliani Sabrina</cp:lastModifiedBy>
  <cp:revision>149</cp:revision>
  <cp:lastPrinted>2019-02-22T13:57:52Z</cp:lastPrinted>
  <dcterms:created xsi:type="dcterms:W3CDTF">2018-11-13T09:04:17Z</dcterms:created>
  <dcterms:modified xsi:type="dcterms:W3CDTF">2022-12-15T14:13:43Z</dcterms:modified>
</cp:coreProperties>
</file>